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81" r:id="rId3"/>
    <p:sldId id="277" r:id="rId4"/>
    <p:sldId id="262" r:id="rId5"/>
    <p:sldId id="283" r:id="rId6"/>
    <p:sldId id="278" r:id="rId7"/>
    <p:sldId id="279" r:id="rId8"/>
    <p:sldId id="284" r:id="rId9"/>
    <p:sldId id="285" r:id="rId10"/>
    <p:sldId id="292" r:id="rId11"/>
    <p:sldId id="290" r:id="rId12"/>
    <p:sldId id="291" r:id="rId13"/>
    <p:sldId id="286" r:id="rId14"/>
    <p:sldId id="256" r:id="rId15"/>
    <p:sldId id="257" r:id="rId16"/>
    <p:sldId id="287" r:id="rId17"/>
    <p:sldId id="258" r:id="rId18"/>
    <p:sldId id="288" r:id="rId19"/>
    <p:sldId id="266" r:id="rId20"/>
    <p:sldId id="260" r:id="rId21"/>
    <p:sldId id="268" r:id="rId22"/>
    <p:sldId id="265" r:id="rId23"/>
    <p:sldId id="269" r:id="rId24"/>
    <p:sldId id="270" r:id="rId25"/>
    <p:sldId id="271" r:id="rId26"/>
    <p:sldId id="272" r:id="rId27"/>
    <p:sldId id="273" r:id="rId28"/>
    <p:sldId id="274" r:id="rId29"/>
    <p:sldId id="289" r:id="rId30"/>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98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1CC11FC-EA7A-44C9-A5DC-926DD2074C4C}"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C11FC-EA7A-44C9-A5DC-926DD2074C4C}"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C11FC-EA7A-44C9-A5DC-926DD2074C4C}"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1CC11FC-EA7A-44C9-A5DC-926DD2074C4C}"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CC11FC-EA7A-44C9-A5DC-926DD2074C4C}" type="datetimeFigureOut">
              <a:rPr lang="en-US" smtClean="0"/>
              <a:t>8/15/2016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1CC11FC-EA7A-44C9-A5DC-926DD2074C4C}"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1CC11FC-EA7A-44C9-A5DC-926DD2074C4C}" type="datetimeFigureOut">
              <a:rPr lang="en-US" smtClean="0"/>
              <a:t>8/15/2016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1CC11FC-EA7A-44C9-A5DC-926DD2074C4C}" type="datetimeFigureOut">
              <a:rPr lang="en-US" smtClean="0"/>
              <a:t>8/15/2016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CC11FC-EA7A-44C9-A5DC-926DD2074C4C}" type="datetimeFigureOut">
              <a:rPr lang="en-US" smtClean="0"/>
              <a:t>8/15/2016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C11FC-EA7A-44C9-A5DC-926DD2074C4C}"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CC11FC-EA7A-44C9-A5DC-926DD2074C4C}" type="datetimeFigureOut">
              <a:rPr lang="en-US" smtClean="0"/>
              <a:t>8/15/2016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6DDB9-022B-4E34-85B8-3A4EE82BC79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CC11FC-EA7A-44C9-A5DC-926DD2074C4C}" type="datetimeFigureOut">
              <a:rPr lang="en-US" smtClean="0"/>
              <a:t>8/15/2016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6DDB9-022B-4E34-85B8-3A4EE82BC7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324600"/>
          </a:xfrm>
        </p:spPr>
        <p:txBody>
          <a:bodyPr>
            <a:noAutofit/>
          </a:bodyPr>
          <a:lstStyle/>
          <a:p>
            <a:pPr algn="l"/>
            <a:r>
              <a:rPr lang="en-US" sz="1800" b="1" u="sng" dirty="0"/>
              <a:t>CONDOM ACTIVITY</a:t>
            </a:r>
            <a:br>
              <a:rPr lang="en-US" sz="1800" b="1" u="sng" dirty="0"/>
            </a:br>
            <a:r>
              <a:rPr lang="en-US" sz="1800" dirty="0" smtClean="0"/>
              <a:t>Print the following sheets and distribute one to each participant.</a:t>
            </a:r>
            <a:br>
              <a:rPr lang="en-US" sz="1800" dirty="0" smtClean="0"/>
            </a:br>
            <a:r>
              <a:rPr lang="en-US" sz="1800" dirty="0" smtClean="0"/>
              <a:t>You may not need them all, depending </a:t>
            </a:r>
            <a:r>
              <a:rPr lang="en-US" sz="1800" dirty="0"/>
              <a:t>on how many participants you have, </a:t>
            </a:r>
            <a:r>
              <a:rPr lang="en-US" sz="1800" dirty="0" smtClean="0"/>
              <a:t>but be sure to use the ones marked with an Asterisk (*) – these are the steps required for proper condom use.</a:t>
            </a:r>
            <a:r>
              <a:rPr lang="en-US" sz="1800" dirty="0"/>
              <a:t/>
            </a:r>
            <a:br>
              <a:rPr lang="en-US" sz="1800" dirty="0"/>
            </a:br>
            <a:r>
              <a:rPr lang="en-US" sz="1800" dirty="0"/>
              <a:t/>
            </a:r>
            <a:br>
              <a:rPr lang="en-US" sz="1800" dirty="0"/>
            </a:br>
            <a:r>
              <a:rPr lang="en-US" sz="1800" b="1" u="sng" dirty="0" smtClean="0"/>
              <a:t>INSRTUCTIONS</a:t>
            </a:r>
            <a:r>
              <a:rPr lang="en-US" sz="1800" dirty="0"/>
              <a:t> </a:t>
            </a:r>
            <a:br>
              <a:rPr lang="en-US" sz="1800" dirty="0"/>
            </a:br>
            <a:r>
              <a:rPr lang="en-US" sz="1800" dirty="0"/>
              <a:t>Without talking, </a:t>
            </a:r>
            <a:r>
              <a:rPr lang="en-US" sz="1800" dirty="0" smtClean="0"/>
              <a:t>the participants </a:t>
            </a:r>
            <a:r>
              <a:rPr lang="en-US" sz="1800" dirty="0"/>
              <a:t>have to line up, left to right, in chronological order, based on what is written on their piece of paper.</a:t>
            </a:r>
            <a:br>
              <a:rPr lang="en-US" sz="1800" dirty="0"/>
            </a:br>
            <a:r>
              <a:rPr lang="en-US" sz="1800" dirty="0" smtClean="0"/>
              <a:t/>
            </a:r>
            <a:br>
              <a:rPr lang="en-US" sz="1800" dirty="0" smtClean="0"/>
            </a:br>
            <a:r>
              <a:rPr lang="en-US" sz="1800" b="1" u="sng" dirty="0" smtClean="0"/>
              <a:t>DEBRIEF</a:t>
            </a:r>
            <a:r>
              <a:rPr lang="en-US" sz="1800" dirty="0"/>
              <a:t>:</a:t>
            </a:r>
            <a:br>
              <a:rPr lang="en-US" sz="1800" dirty="0"/>
            </a:br>
            <a:r>
              <a:rPr lang="en-US" sz="1800" dirty="0"/>
              <a:t>Have each person read what is on their paper, starting with the first person and moving to their left.</a:t>
            </a:r>
            <a:br>
              <a:rPr lang="en-US" sz="1800" dirty="0"/>
            </a:br>
            <a:r>
              <a:rPr lang="en-US" sz="1800" dirty="0"/>
              <a:t>Ask what thoughts, comments, or suggestions they have about the order in which they have placed themselves.</a:t>
            </a:r>
            <a:br>
              <a:rPr lang="en-US" sz="1800" dirty="0"/>
            </a:br>
            <a:r>
              <a:rPr lang="en-US" sz="1800" dirty="0"/>
              <a:t>Are there any steps missing? </a:t>
            </a:r>
            <a:br>
              <a:rPr lang="en-US" sz="1800" dirty="0"/>
            </a:br>
            <a:r>
              <a:rPr lang="en-US" sz="1800" dirty="0"/>
              <a:t>Ask how it felt to “negotiate” proper condom use without talking.</a:t>
            </a:r>
            <a:br>
              <a:rPr lang="en-US" sz="1800" dirty="0"/>
            </a:br>
            <a:r>
              <a:rPr lang="en-US" sz="1800" dirty="0"/>
              <a:t>Ask how this might relate to youth or be applied in the classroom.</a:t>
            </a:r>
            <a:br>
              <a:rPr lang="en-US" sz="1800" dirty="0"/>
            </a:br>
            <a:r>
              <a:rPr lang="en-US" sz="1800" dirty="0"/>
              <a:t>Any other comments, questions, or suggestions</a:t>
            </a:r>
            <a:r>
              <a:rPr lang="en-US" sz="1800" dirty="0" smtClean="0"/>
              <a:t>?</a:t>
            </a:r>
            <a:br>
              <a:rPr lang="en-US" sz="1800" dirty="0" smtClean="0"/>
            </a:br>
            <a:r>
              <a:rPr lang="en-US" sz="1800" dirty="0"/>
              <a:t/>
            </a:r>
            <a:br>
              <a:rPr lang="en-US" sz="1800" dirty="0"/>
            </a:br>
            <a:r>
              <a:rPr lang="en-US" sz="1800" dirty="0" smtClean="0"/>
              <a:t>(Slides – 28 total = 17 filler + 11 required*)</a:t>
            </a:r>
            <a:r>
              <a:rPr lang="en-US" sz="1800" dirty="0"/>
              <a:t/>
            </a:r>
            <a:br>
              <a:rPr lang="en-US" sz="1800" dirty="0"/>
            </a:br>
            <a:endParaRPr lang="en-US" sz="1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6600" dirty="0" smtClean="0"/>
              <a:t>Obtain affirmative consent.*</a:t>
            </a:r>
            <a:br>
              <a:rPr lang="en-US" sz="6600" dirty="0" smtClean="0"/>
            </a:br>
            <a:r>
              <a:rPr lang="en-US" sz="6600" dirty="0" smtClean="0"/>
              <a:t/>
            </a:r>
            <a:br>
              <a:rPr lang="en-US" sz="6600" dirty="0" smtClean="0"/>
            </a:br>
            <a:r>
              <a:rPr lang="en-US" sz="3200" dirty="0" smtClean="0"/>
              <a:t>Affirmative, conscious, and voluntary agreement to engage in sexual activity.</a:t>
            </a:r>
            <a:br>
              <a:rPr lang="en-US" sz="3200" dirty="0" smtClean="0"/>
            </a:br>
            <a:r>
              <a:rPr lang="en-US" sz="3200" dirty="0" smtClean="0"/>
              <a:t/>
            </a:r>
            <a:br>
              <a:rPr lang="en-US" sz="3200" dirty="0" smtClean="0"/>
            </a:br>
            <a:r>
              <a:rPr lang="en-US" sz="3200" i="1" dirty="0" smtClean="0"/>
              <a:t>(“Yes means yes!”)</a:t>
            </a:r>
            <a:endParaRPr lang="en-US" sz="3200" i="1" dirty="0"/>
          </a:p>
        </p:txBody>
      </p:sp>
    </p:spTree>
    <p:extLst>
      <p:ext uri="{BB962C8B-B14F-4D97-AF65-F5344CB8AC3E}">
        <p14:creationId xmlns:p14="http://schemas.microsoft.com/office/powerpoint/2010/main" val="1127265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7200" dirty="0" smtClean="0"/>
              <a:t>Know your status. Know your partner’s status. Make an informed decision.</a:t>
            </a:r>
            <a:endParaRPr lang="en-US" sz="7200" dirty="0"/>
          </a:p>
        </p:txBody>
      </p:sp>
    </p:spTree>
    <p:extLst>
      <p:ext uri="{BB962C8B-B14F-4D97-AF65-F5344CB8AC3E}">
        <p14:creationId xmlns:p14="http://schemas.microsoft.com/office/powerpoint/2010/main" val="29668222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905000"/>
            <a:ext cx="7098610" cy="2308324"/>
          </a:xfrm>
          <a:prstGeom prst="rect">
            <a:avLst/>
          </a:prstGeom>
        </p:spPr>
        <p:txBody>
          <a:bodyPr wrap="none">
            <a:spAutoFit/>
          </a:bodyPr>
          <a:lstStyle/>
          <a:p>
            <a:r>
              <a:rPr lang="en-US" sz="7200" dirty="0" smtClean="0">
                <a:solidFill>
                  <a:prstClr val="black"/>
                </a:solidFill>
                <a:ea typeface="+mj-ea"/>
                <a:cs typeface="+mj-cs"/>
              </a:rPr>
              <a:t>Talk about how to </a:t>
            </a:r>
          </a:p>
          <a:p>
            <a:r>
              <a:rPr lang="en-US" sz="7200" dirty="0" smtClean="0">
                <a:solidFill>
                  <a:prstClr val="black"/>
                </a:solidFill>
                <a:ea typeface="+mj-ea"/>
                <a:cs typeface="+mj-cs"/>
              </a:rPr>
              <a:t>have safer sex.</a:t>
            </a:r>
            <a:endParaRPr lang="en-US" dirty="0"/>
          </a:p>
        </p:txBody>
      </p:sp>
    </p:spTree>
    <p:extLst>
      <p:ext uri="{BB962C8B-B14F-4D97-AF65-F5344CB8AC3E}">
        <p14:creationId xmlns:p14="http://schemas.microsoft.com/office/powerpoint/2010/main" val="23616978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8000" dirty="0" smtClean="0"/>
              <a:t>Clearly tell the person what your limits are and that condoms are a must.</a:t>
            </a:r>
            <a:endParaRPr lang="en-US" sz="8000" dirty="0"/>
          </a:p>
        </p:txBody>
      </p:sp>
    </p:spTree>
    <p:extLst>
      <p:ext uri="{BB962C8B-B14F-4D97-AF65-F5344CB8AC3E}">
        <p14:creationId xmlns:p14="http://schemas.microsoft.com/office/powerpoint/2010/main" val="1651887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400800"/>
          </a:xfrm>
        </p:spPr>
        <p:txBody>
          <a:bodyPr>
            <a:normAutofit/>
          </a:bodyPr>
          <a:lstStyle/>
          <a:p>
            <a:r>
              <a:rPr lang="en-US" sz="8000" dirty="0" smtClean="0"/>
              <a:t>Check condom expiration date and ensure package is sealed and intact.*</a:t>
            </a:r>
            <a:endParaRPr lang="en-US" sz="8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6400799"/>
          </a:xfrm>
        </p:spPr>
        <p:txBody>
          <a:bodyPr>
            <a:noAutofit/>
          </a:bodyPr>
          <a:lstStyle/>
          <a:p>
            <a:r>
              <a:rPr lang="en-US" sz="5400" dirty="0" smtClean="0"/>
              <a:t>Push the condom to the side of the package and open by gently tearing along the edges. Do not use teeth, scissors, or other sharp objects that could damage the condom. *</a:t>
            </a:r>
            <a:endParaRPr lang="en-US" sz="54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8000" dirty="0" smtClean="0"/>
              <a:t>Make sure the reservoir at the tip of the condom is pointing in the right direction.*</a:t>
            </a:r>
            <a:endParaRPr lang="en-US" sz="8000" dirty="0"/>
          </a:p>
        </p:txBody>
      </p:sp>
    </p:spTree>
    <p:extLst>
      <p:ext uri="{BB962C8B-B14F-4D97-AF65-F5344CB8AC3E}">
        <p14:creationId xmlns:p14="http://schemas.microsoft.com/office/powerpoint/2010/main" val="42358171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477000"/>
          </a:xfrm>
        </p:spPr>
        <p:txBody>
          <a:bodyPr>
            <a:normAutofit/>
          </a:bodyPr>
          <a:lstStyle/>
          <a:p>
            <a:r>
              <a:rPr lang="en-US" sz="8000" dirty="0" smtClean="0"/>
              <a:t>Consider placing a small drop of water-based lubricant inside the reservoir.</a:t>
            </a:r>
            <a:endParaRPr lang="en-US" sz="80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30962"/>
          </a:xfrm>
        </p:spPr>
        <p:txBody>
          <a:bodyPr>
            <a:normAutofit/>
          </a:bodyPr>
          <a:lstStyle/>
          <a:p>
            <a:r>
              <a:rPr lang="en-US" sz="8800" dirty="0" smtClean="0"/>
              <a:t>Pinch the entire reservoir at the tip of the condom shut.*</a:t>
            </a:r>
            <a:endParaRPr lang="en-US" sz="8800" dirty="0"/>
          </a:p>
        </p:txBody>
      </p:sp>
    </p:spTree>
    <p:extLst>
      <p:ext uri="{BB962C8B-B14F-4D97-AF65-F5344CB8AC3E}">
        <p14:creationId xmlns:p14="http://schemas.microsoft.com/office/powerpoint/2010/main" val="2672819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248400"/>
          </a:xfrm>
        </p:spPr>
        <p:txBody>
          <a:bodyPr>
            <a:normAutofit/>
          </a:bodyPr>
          <a:lstStyle/>
          <a:p>
            <a:r>
              <a:rPr lang="en-US" sz="8000" dirty="0" smtClean="0"/>
              <a:t>Start to put the condom on before ANYTHING touches ANYTHING.</a:t>
            </a:r>
            <a:endParaRPr lang="en-US" sz="8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Go to a party.</a:t>
            </a:r>
            <a:endParaRPr lang="en-US" sz="9600" dirty="0"/>
          </a:p>
        </p:txBody>
      </p:sp>
    </p:spTree>
    <p:extLst>
      <p:ext uri="{BB962C8B-B14F-4D97-AF65-F5344CB8AC3E}">
        <p14:creationId xmlns:p14="http://schemas.microsoft.com/office/powerpoint/2010/main" val="42150434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324600"/>
          </a:xfrm>
        </p:spPr>
        <p:txBody>
          <a:bodyPr>
            <a:normAutofit/>
          </a:bodyPr>
          <a:lstStyle/>
          <a:p>
            <a:r>
              <a:rPr lang="en-US" sz="5400" dirty="0" smtClean="0"/>
              <a:t>Roll the condom all the way down the penis. If it turns out that you are trying to put the condom on backwards, throw it away and start over. *</a:t>
            </a:r>
            <a:endParaRPr lang="en-US" sz="5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477000"/>
          </a:xfrm>
        </p:spPr>
        <p:txBody>
          <a:bodyPr>
            <a:normAutofit/>
          </a:bodyPr>
          <a:lstStyle/>
          <a:p>
            <a:r>
              <a:rPr lang="en-US" sz="6600" dirty="0" smtClean="0"/>
              <a:t>If the </a:t>
            </a:r>
            <a:r>
              <a:rPr lang="en-US" sz="6600" dirty="0" smtClean="0"/>
              <a:t>penis is </a:t>
            </a:r>
            <a:r>
              <a:rPr lang="en-US" sz="6600" dirty="0" smtClean="0"/>
              <a:t>uncircumcised, pull back the foreskin before unrolling the condom.</a:t>
            </a:r>
            <a:endParaRPr lang="en-US" sz="66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248400"/>
          </a:xfrm>
        </p:spPr>
        <p:txBody>
          <a:bodyPr>
            <a:normAutofit/>
          </a:bodyPr>
          <a:lstStyle/>
          <a:p>
            <a:r>
              <a:rPr lang="en-US" sz="8800" dirty="0" smtClean="0"/>
              <a:t>Apply water-based lubricant over the condom.</a:t>
            </a:r>
            <a:endParaRPr lang="en-US" sz="8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t>
            </a:r>
            <a:endParaRPr lang="en-US" dirty="0"/>
          </a:p>
        </p:txBody>
      </p:sp>
      <p:sp>
        <p:nvSpPr>
          <p:cNvPr id="3" name="Subtitle 2"/>
          <p:cNvSpPr>
            <a:spLocks noGrp="1"/>
          </p:cNvSpPr>
          <p:nvPr>
            <p:ph type="subTitle" idx="1"/>
          </p:nvPr>
        </p:nvSpPr>
        <p:spPr/>
        <p:txBody>
          <a:bodyPr/>
          <a:lstStyle/>
          <a:p>
            <a:r>
              <a:rPr lang="en-US" dirty="0" smtClean="0">
                <a:solidFill>
                  <a:schemeClr val="tx1"/>
                </a:solidFill>
              </a:rPr>
              <a:t>Have Sex.*</a:t>
            </a:r>
            <a:endParaRPr lang="en-US"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477000"/>
          </a:xfrm>
        </p:spPr>
        <p:txBody>
          <a:bodyPr>
            <a:normAutofit/>
          </a:bodyPr>
          <a:lstStyle/>
          <a:p>
            <a:r>
              <a:rPr lang="en-US" sz="7200" dirty="0" smtClean="0"/>
              <a:t>Check to make sure the condom is still in place during intercourse. </a:t>
            </a:r>
            <a:endParaRPr lang="en-US" sz="7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400800"/>
          </a:xfrm>
        </p:spPr>
        <p:txBody>
          <a:bodyPr>
            <a:normAutofit/>
          </a:bodyPr>
          <a:lstStyle/>
          <a:p>
            <a:r>
              <a:rPr lang="en-US" sz="5400" dirty="0" smtClean="0"/>
              <a:t>Immediately after ejaculation, while the penis is still erect, grasp the condom firmly at the base to prevent slippage and withdraw the penis.* </a:t>
            </a:r>
            <a:endParaRPr lang="en-US" sz="54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6324599"/>
          </a:xfrm>
        </p:spPr>
        <p:txBody>
          <a:bodyPr>
            <a:normAutofit/>
          </a:bodyPr>
          <a:lstStyle/>
          <a:p>
            <a:r>
              <a:rPr lang="en-US" sz="6600" dirty="0" smtClean="0"/>
              <a:t>Turn away from your partner and remove the condom, being careful to prevent spillage. *</a:t>
            </a:r>
            <a:endParaRPr lang="en-US" sz="66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6553199"/>
          </a:xfrm>
        </p:spPr>
        <p:txBody>
          <a:bodyPr>
            <a:normAutofit/>
          </a:bodyPr>
          <a:lstStyle/>
          <a:p>
            <a:r>
              <a:rPr lang="en-US" sz="6000" dirty="0" smtClean="0"/>
              <a:t>Tie the open end of the condom in a knot, wrap in toilet paper or tissue, and throw it in the trash. DO NOT FLUSH IT!*</a:t>
            </a:r>
            <a:endParaRPr lang="en-US" sz="6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800" dirty="0" smtClean="0"/>
              <a:t>Never reuse a condom.</a:t>
            </a:r>
            <a:endParaRPr lang="en-US" sz="8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6600" dirty="0" smtClean="0"/>
              <a:t>Continue expressing affection, admiration, and respect towards your partner in healthy ways. </a:t>
            </a:r>
            <a:endParaRPr lang="en-US" sz="6600" dirty="0"/>
          </a:p>
        </p:txBody>
      </p:sp>
    </p:spTree>
    <p:extLst>
      <p:ext uri="{BB962C8B-B14F-4D97-AF65-F5344CB8AC3E}">
        <p14:creationId xmlns:p14="http://schemas.microsoft.com/office/powerpoint/2010/main" val="3937743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Do not drink too much.</a:t>
            </a:r>
            <a:endParaRPr lang="en-US" sz="9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Meet someone special!</a:t>
            </a:r>
            <a:endParaRPr lang="en-US" sz="9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600200"/>
            <a:ext cx="6934200" cy="3046988"/>
          </a:xfrm>
          <a:prstGeom prst="rect">
            <a:avLst/>
          </a:prstGeom>
          <a:noFill/>
        </p:spPr>
        <p:txBody>
          <a:bodyPr wrap="square" rtlCol="0">
            <a:spAutoFit/>
          </a:bodyPr>
          <a:lstStyle/>
          <a:p>
            <a:r>
              <a:rPr lang="en-US" sz="9600" dirty="0" smtClean="0"/>
              <a:t>Get to know each other.</a:t>
            </a:r>
            <a:endParaRPr lang="en-US" sz="9600" dirty="0"/>
          </a:p>
        </p:txBody>
      </p:sp>
    </p:spTree>
    <p:extLst>
      <p:ext uri="{BB962C8B-B14F-4D97-AF65-F5344CB8AC3E}">
        <p14:creationId xmlns:p14="http://schemas.microsoft.com/office/powerpoint/2010/main" val="6520944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9600" dirty="0" smtClean="0"/>
              <a:t>Build a trusting and respectful relationship.</a:t>
            </a:r>
            <a:endParaRPr lang="en-US" sz="9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5562600"/>
          </a:xfrm>
        </p:spPr>
        <p:txBody>
          <a:bodyPr>
            <a:noAutofit/>
          </a:bodyPr>
          <a:lstStyle/>
          <a:p>
            <a:r>
              <a:rPr lang="en-US" sz="9600" dirty="0" smtClean="0"/>
              <a:t>Have a condom with you or available.</a:t>
            </a:r>
            <a:endParaRPr lang="en-US" sz="9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p:spPr>
        <p:txBody>
          <a:bodyPr>
            <a:normAutofit/>
          </a:bodyPr>
          <a:lstStyle/>
          <a:p>
            <a:r>
              <a:rPr lang="en-US" sz="9600" dirty="0" smtClean="0"/>
              <a:t>Store condom out of light, heat, and physical stress.*</a:t>
            </a:r>
            <a:endParaRPr lang="en-US" sz="9600" dirty="0"/>
          </a:p>
        </p:txBody>
      </p:sp>
    </p:spTree>
    <p:extLst>
      <p:ext uri="{BB962C8B-B14F-4D97-AF65-F5344CB8AC3E}">
        <p14:creationId xmlns:p14="http://schemas.microsoft.com/office/powerpoint/2010/main" val="24782747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6600" dirty="0" smtClean="0"/>
              <a:t>Before getting into a sexual situation or being sexually intimate, discuss having sex and all the risks and precautions involved.</a:t>
            </a:r>
            <a:endParaRPr lang="en-US" sz="6600" dirty="0"/>
          </a:p>
        </p:txBody>
      </p:sp>
    </p:spTree>
    <p:extLst>
      <p:ext uri="{BB962C8B-B14F-4D97-AF65-F5344CB8AC3E}">
        <p14:creationId xmlns:p14="http://schemas.microsoft.com/office/powerpoint/2010/main" val="30605743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287</TotalTime>
  <Words>378</Words>
  <Application>Microsoft Office PowerPoint</Application>
  <PresentationFormat>On-screen Show (4:3)</PresentationFormat>
  <Paragraphs>31</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CONDOM ACTIVITY Print the following sheets and distribute one to each participant. You may not need them all, depending on how many participants you have, but be sure to use the ones marked with an Asterisk (*) – these are the steps required for proper condom use.  INSRTUCTIONS  Without talking, the participants have to line up, left to right, in chronological order, based on what is written on their piece of paper.  DEBRIEF: Have each person read what is on their paper, starting with the first person and moving to their left. Ask what thoughts, comments, or suggestions they have about the order in which they have placed themselves. Are there any steps missing?  Ask how it felt to “negotiate” proper condom use without talking. Ask how this might relate to youth or be applied in the classroom. Any other comments, questions, or suggestions?  (Slides – 28 total = 17 filler + 11 required*) </vt:lpstr>
      <vt:lpstr>Go to a party.</vt:lpstr>
      <vt:lpstr>Do not drink too much.</vt:lpstr>
      <vt:lpstr>Meet someone special!</vt:lpstr>
      <vt:lpstr>PowerPoint Presentation</vt:lpstr>
      <vt:lpstr>Build a trusting and respectful relationship.</vt:lpstr>
      <vt:lpstr>Have a condom with you or available.</vt:lpstr>
      <vt:lpstr>Store condom out of light, heat, and physical stress.*</vt:lpstr>
      <vt:lpstr>Before getting into a sexual situation or being sexually intimate, discuss having sex and all the risks and precautions involved.</vt:lpstr>
      <vt:lpstr>Obtain affirmative consent.*  Affirmative, conscious, and voluntary agreement to engage in sexual activity.  (“Yes means yes!”)</vt:lpstr>
      <vt:lpstr>Know your status. Know your partner’s status. Make an informed decision.</vt:lpstr>
      <vt:lpstr>PowerPoint Presentation</vt:lpstr>
      <vt:lpstr>Clearly tell the person what your limits are and that condoms are a must.</vt:lpstr>
      <vt:lpstr>Check condom expiration date and ensure package is sealed and intact.*</vt:lpstr>
      <vt:lpstr>Push the condom to the side of the package and open by gently tearing along the edges. Do not use teeth, scissors, or other sharp objects that could damage the condom. *</vt:lpstr>
      <vt:lpstr>Make sure the reservoir at the tip of the condom is pointing in the right direction.*</vt:lpstr>
      <vt:lpstr>Consider placing a small drop of water-based lubricant inside the reservoir.</vt:lpstr>
      <vt:lpstr>Pinch the entire reservoir at the tip of the condom shut.*</vt:lpstr>
      <vt:lpstr>Start to put the condom on before ANYTHING touches ANYTHING.</vt:lpstr>
      <vt:lpstr>Roll the condom all the way down the penis. If it turns out that you are trying to put the condom on backwards, throw it away and start over. *</vt:lpstr>
      <vt:lpstr>If the penis is uncircumcised, pull back the foreskin before unrolling the condom.</vt:lpstr>
      <vt:lpstr>Apply water-based lubricant over the condom.</vt:lpstr>
      <vt:lpstr>;)</vt:lpstr>
      <vt:lpstr>Check to make sure the condom is still in place during intercourse. </vt:lpstr>
      <vt:lpstr>Immediately after ejaculation, while the penis is still erect, grasp the condom firmly at the base to prevent slippage and withdraw the penis.* </vt:lpstr>
      <vt:lpstr>Turn away from your partner and remove the condom, being careful to prevent spillage. *</vt:lpstr>
      <vt:lpstr>Tie the open end of the condom in a knot, wrap in toilet paper or tissue, and throw it in the trash. DO NOT FLUSH IT!*</vt:lpstr>
      <vt:lpstr>Never reuse a condom.</vt:lpstr>
      <vt:lpstr>Continue expressing affection, admiration, and respect towards your partner in healthy ways. </vt:lpstr>
    </vt:vector>
  </TitlesOfParts>
  <Company>County of San Diego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 to a bar.</dc:title>
  <dc:creator>TBeeston</dc:creator>
  <cp:lastModifiedBy>Egan, Jeffrey (CDPH-DCDC-STD)</cp:lastModifiedBy>
  <cp:revision>12</cp:revision>
  <cp:lastPrinted>2016-08-09T21:07:45Z</cp:lastPrinted>
  <dcterms:created xsi:type="dcterms:W3CDTF">2013-05-14T19:39:12Z</dcterms:created>
  <dcterms:modified xsi:type="dcterms:W3CDTF">2016-08-15T16:44:20Z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