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91" r:id="rId2"/>
    <p:sldId id="292" r:id="rId3"/>
    <p:sldId id="269" r:id="rId4"/>
    <p:sldId id="293" r:id="rId5"/>
    <p:sldId id="266" r:id="rId6"/>
    <p:sldId id="267" r:id="rId7"/>
    <p:sldId id="268" r:id="rId8"/>
    <p:sldId id="29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96" r:id="rId19"/>
    <p:sldId id="295" r:id="rId20"/>
    <p:sldId id="282" r:id="rId21"/>
    <p:sldId id="283" r:id="rId22"/>
    <p:sldId id="297" r:id="rId23"/>
    <p:sldId id="277" r:id="rId24"/>
    <p:sldId id="273" r:id="rId25"/>
    <p:sldId id="278" r:id="rId26"/>
    <p:sldId id="279" r:id="rId27"/>
    <p:sldId id="280" r:id="rId28"/>
    <p:sldId id="300" r:id="rId29"/>
    <p:sldId id="287" r:id="rId30"/>
    <p:sldId id="288" r:id="rId31"/>
    <p:sldId id="289" r:id="rId32"/>
    <p:sldId id="290" r:id="rId33"/>
    <p:sldId id="301" r:id="rId34"/>
    <p:sldId id="285" r:id="rId35"/>
    <p:sldId id="284" r:id="rId36"/>
    <p:sldId id="286" r:id="rId37"/>
    <p:sldId id="302" r:id="rId38"/>
    <p:sldId id="274" r:id="rId39"/>
    <p:sldId id="298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59" autoAdjust="0"/>
  </p:normalViewPr>
  <p:slideViewPr>
    <p:cSldViewPr>
      <p:cViewPr>
        <p:scale>
          <a:sx n="71" d="100"/>
          <a:sy n="71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DB110-E7FD-4E9D-9256-EB2D311AE903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98A12-6FDD-4C7E-8A16-2592AC665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Human Trafficking- the ACT (or what is physically being done) the MEANS by which the act is occurring, </a:t>
            </a:r>
          </a:p>
          <a:p>
            <a:pPr eaLnBrk="1" hangingPunct="1"/>
            <a:r>
              <a:rPr lang="en-US" dirty="0" smtClean="0"/>
              <a:t>and the PURPOSE behind these actions.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Sex</a:t>
            </a:r>
            <a:r>
              <a:rPr lang="en-US" baseline="0" dirty="0" smtClean="0"/>
              <a:t> Trafficking: Occurs when someone uses force, fraud, or coercion to cause a commercial sex act with an adult or causes a minor to commit a commercial sex act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D0EF0-6683-7A4F-9542-67C226CF1C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66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/>
            <a:r>
              <a:rPr lang="en-US" dirty="0" smtClean="0"/>
              <a:t>There are a number of signs that can help us identify victims of human trafficking or sexual exploitation</a:t>
            </a:r>
          </a:p>
          <a:p>
            <a:pPr marL="228600" indent="-228600" eaLnBrk="1" hangingPunct="1"/>
            <a:r>
              <a:rPr lang="en-US" dirty="0" smtClean="0"/>
              <a:t>(usually the indicators are similar for both human trafficking AND sexual exploitation) 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Some general indicators may be when victims are</a:t>
            </a:r>
          </a:p>
          <a:p>
            <a:pPr marL="228600" indent="-228600" eaLnBrk="1" hangingPunct="1"/>
            <a:r>
              <a:rPr lang="en-US" dirty="0" smtClean="0"/>
              <a:t> 1) accompanied to the clinic by another person who seems controlling,</a:t>
            </a:r>
          </a:p>
          <a:p>
            <a:pPr marL="228600" indent="-228600" eaLnBrk="1" hangingPunct="1"/>
            <a:r>
              <a:rPr lang="en-US" dirty="0" smtClean="0"/>
              <a:t> 2) the accompanying person insists on providing health information</a:t>
            </a:r>
          </a:p>
          <a:p>
            <a:pPr marL="228600" indent="-228600" eaLnBrk="1" hangingPunct="1"/>
            <a:r>
              <a:rPr lang="en-US" dirty="0" smtClean="0"/>
              <a:t> 3) patient lacks identification documentation or it is in the possession of an accompanying individual</a:t>
            </a:r>
          </a:p>
          <a:p>
            <a:pPr marL="228600" indent="-228600" eaLnBrk="1" hangingPunct="1"/>
            <a:r>
              <a:rPr lang="en-US" dirty="0" smtClean="0"/>
              <a:t> </a:t>
            </a:r>
          </a:p>
          <a:p>
            <a:pPr marL="228600" indent="-228600" eaLnBrk="1" hangingPunct="1"/>
            <a:r>
              <a:rPr lang="en-US" dirty="0" smtClean="0"/>
              <a:t>Some physical indicators include 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dirty="0" smtClean="0"/>
              <a:t>physical abuse (bruises, fractures, trauma), 2) signs of branding or tattoos,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dirty="0" smtClean="0"/>
              <a:t> 3) conditions that could easily be addressed with routine medical care (i.e. sexual diseases, advanced respiratory infections) 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dirty="0" smtClean="0"/>
              <a:t> 4) physical aspect where it is evident that the patient is in an unsanitary environment 5)substance abuse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Some Psychological Indicators include</a:t>
            </a:r>
          </a:p>
          <a:p>
            <a:pPr marL="228600" indent="-228600" eaLnBrk="1" hangingPunct="1"/>
            <a:r>
              <a:rPr lang="en-US" dirty="0" smtClean="0"/>
              <a:t> 1) unusually fearful, submissive, 2) The patient exhibits signs of exhaustion or depression, </a:t>
            </a:r>
          </a:p>
          <a:p>
            <a:pPr marL="228600" indent="-228600" eaLnBrk="1" hangingPunct="1"/>
            <a:r>
              <a:rPr lang="en-US" dirty="0" smtClean="0"/>
              <a:t>3) hostile, hyper-vigilant, or anxious demeanor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D0EF0-6683-7A4F-9542-67C226CF1C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1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D0EF0-6683-7A4F-9542-67C226CF1C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14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D0EF0-6683-7A4F-9542-67C226CF1C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5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O (out of California)</a:t>
            </a:r>
            <a:r>
              <a:rPr lang="en-US" baseline="0" dirty="0" smtClean="0"/>
              <a:t> was interpreted as patient 0 (zero) </a:t>
            </a:r>
          </a:p>
          <a:p>
            <a:r>
              <a:rPr lang="en-US" baseline="0" dirty="0" smtClean="0"/>
              <a:t>Patient O </a:t>
            </a:r>
            <a:r>
              <a:rPr lang="en-US" b="1" u="sng" baseline="0" dirty="0" smtClean="0"/>
              <a:t>did not</a:t>
            </a:r>
            <a:r>
              <a:rPr lang="en-US" baseline="0" dirty="0" smtClean="0"/>
              <a:t> bring HIV into the US! There were cases as early as the 1970s in NY (probably came over to the US via Haiti)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D0EF0-6683-7A4F-9542-67C226CF1C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8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83A0-66A3-4678-9260-EFB843ACA781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3A2F77-39D2-4A92-AA54-CB4DABAEA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83A0-66A3-4678-9260-EFB843ACA781}" type="datetimeFigureOut">
              <a:rPr lang="en-US" smtClean="0">
                <a:solidFill>
                  <a:prstClr val="black"/>
                </a:solidFill>
              </a:rPr>
              <a:pPr/>
              <a:t>5/23/2017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2F77-39D2-4A92-AA54-CB4DABAEA8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83A0-66A3-4678-9260-EFB843ACA781}" type="datetimeFigureOut">
              <a:rPr lang="en-US" smtClean="0">
                <a:solidFill>
                  <a:prstClr val="black"/>
                </a:solidFill>
              </a:rPr>
              <a:pPr/>
              <a:t>5/23/2017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2F77-39D2-4A92-AA54-CB4DABAEA8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83A0-66A3-4678-9260-EFB843ACA781}" type="datetimeFigureOut">
              <a:rPr lang="en-US" smtClean="0">
                <a:solidFill>
                  <a:prstClr val="black"/>
                </a:solidFill>
              </a:rPr>
              <a:pPr/>
              <a:t>5/23/2017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2F77-39D2-4A92-AA54-CB4DABAEA8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83A0-66A3-4678-9260-EFB843ACA781}" type="datetimeFigureOut">
              <a:rPr lang="en-US" smtClean="0">
                <a:solidFill>
                  <a:prstClr val="white"/>
                </a:solidFill>
              </a:rPr>
              <a:pPr/>
              <a:t>5/23/2017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2F77-39D2-4A92-AA54-CB4DABAEA8C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83A0-66A3-4678-9260-EFB843ACA781}" type="datetimeFigureOut">
              <a:rPr lang="en-US" smtClean="0">
                <a:solidFill>
                  <a:prstClr val="white"/>
                </a:solidFill>
              </a:rPr>
              <a:pPr/>
              <a:t>5/23/2017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2F77-39D2-4A92-AA54-CB4DABAEA8C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83A0-66A3-4678-9260-EFB843ACA781}" type="datetimeFigureOut">
              <a:rPr lang="en-US" smtClean="0">
                <a:solidFill>
                  <a:prstClr val="black"/>
                </a:solidFill>
              </a:rPr>
              <a:pPr/>
              <a:t>5/23/2017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2F77-39D2-4A92-AA54-CB4DABAEA8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83A0-66A3-4678-9260-EFB843ACA781}" type="datetimeFigureOut">
              <a:rPr lang="en-US" smtClean="0">
                <a:solidFill>
                  <a:prstClr val="white"/>
                </a:solidFill>
              </a:rPr>
              <a:pPr/>
              <a:t>5/23/2017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2F77-39D2-4A92-AA54-CB4DABAEA8C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83A0-66A3-4678-9260-EFB843ACA781}" type="datetimeFigureOut">
              <a:rPr lang="en-US" smtClean="0">
                <a:solidFill>
                  <a:prstClr val="black"/>
                </a:solidFill>
              </a:rPr>
              <a:pPr/>
              <a:t>5/23/2017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2F77-39D2-4A92-AA54-CB4DABAEA8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83A0-66A3-4678-9260-EFB843ACA781}" type="datetimeFigureOut">
              <a:rPr lang="en-US" smtClean="0">
                <a:solidFill>
                  <a:prstClr val="black"/>
                </a:solidFill>
              </a:rPr>
              <a:pPr/>
              <a:t>5/23/2017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2F77-39D2-4A92-AA54-CB4DABAEA8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83A0-66A3-4678-9260-EFB843ACA781}" type="datetimeFigureOut">
              <a:rPr lang="en-US" smtClean="0">
                <a:solidFill>
                  <a:prstClr val="white"/>
                </a:solidFill>
              </a:rPr>
              <a:pPr/>
              <a:t>5/23/2017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2F77-39D2-4A92-AA54-CB4DABAEA8C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4283A0-66A3-4678-9260-EFB843ACA781}" type="datetimeFigureOut">
              <a:rPr lang="en-US" smtClean="0">
                <a:solidFill>
                  <a:prstClr val="black"/>
                </a:solidFill>
              </a:rPr>
              <a:pPr/>
              <a:t>5/23/2017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C3A2F77-39D2-4A92-AA54-CB4DABAEA8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G6OSSi-nRAhXBr1QKHXA_CMwQjRwIBw&amp;url=https://vimeo.com/126553913&amp;psig=AFQjCNFK5GfompJNy-F0-JCriSsFVp9R7g&amp;ust=1485838836650674" TargetMode="External"/><Relationship Id="rId2" Type="http://schemas.openxmlformats.org/officeDocument/2006/relationships/hyperlink" Target="http://youtube.com/watch?v=fGoWLWS4-k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teenhealthsource.com/sex/sconsent/" TargetMode="External"/><Relationship Id="rId2" Type="http://schemas.openxmlformats.org/officeDocument/2006/relationships/hyperlink" Target="http://www.thatsnotcool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raffickingresourcecenter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hiv/statistics/overview/ataglance.html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diegocounty.gov/hhsa/programs/phs/hiv_aids_epidemiology_unit/reports_and_statistic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Chapman@syhc.org" TargetMode="External"/><Relationship Id="rId2" Type="http://schemas.openxmlformats.org/officeDocument/2006/relationships/hyperlink" Target="mailto:Tara.Beeston@sdcounty.c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goldberg@syhc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MiDDLe</a:t>
            </a:r>
            <a:r>
              <a:rPr lang="en-US" smtClean="0"/>
              <a:t> School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4705" y="3124201"/>
            <a:ext cx="6629400" cy="1322034"/>
          </a:xfrm>
        </p:spPr>
        <p:txBody>
          <a:bodyPr/>
          <a:lstStyle/>
          <a:p>
            <a:r>
              <a:rPr lang="en-US" sz="2800" dirty="0" smtClean="0"/>
              <a:t>Sweetwater Union </a:t>
            </a:r>
            <a:r>
              <a:rPr lang="en-US" sz="2800" dirty="0" smtClean="0"/>
              <a:t>HS district</a:t>
            </a:r>
            <a:br>
              <a:rPr lang="en-US" sz="2800" dirty="0" smtClean="0"/>
            </a:br>
            <a:r>
              <a:rPr lang="en-US" sz="2800" dirty="0" smtClean="0"/>
              <a:t>Sexual </a:t>
            </a:r>
            <a:r>
              <a:rPr lang="en-US" sz="2800" dirty="0" smtClean="0"/>
              <a:t>Health Education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08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b="1" dirty="0" smtClean="0"/>
              <a:t>Lesson 7.5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b="1" dirty="0"/>
              <a:t>Protecting Your Health: Understanding and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Preventing STDs</a:t>
            </a:r>
          </a:p>
          <a:p>
            <a:r>
              <a:rPr lang="en-US" dirty="0" smtClean="0"/>
              <a:t>Define </a:t>
            </a:r>
            <a:r>
              <a:rPr lang="en-US" dirty="0"/>
              <a:t>STDs and HIV. </a:t>
            </a:r>
            <a:endParaRPr lang="en-US" dirty="0" smtClean="0"/>
          </a:p>
          <a:p>
            <a:r>
              <a:rPr lang="en-US" dirty="0" smtClean="0"/>
              <a:t>Name </a:t>
            </a:r>
            <a:r>
              <a:rPr lang="en-US" dirty="0"/>
              <a:t>at least three common STDs and how they </a:t>
            </a:r>
            <a:r>
              <a:rPr lang="en-US" dirty="0" smtClean="0"/>
              <a:t>are transmitted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Compare </a:t>
            </a:r>
            <a:r>
              <a:rPr lang="en-US" dirty="0"/>
              <a:t>sexual behaviors </a:t>
            </a:r>
            <a:r>
              <a:rPr lang="en-US" dirty="0" smtClean="0"/>
              <a:t>that </a:t>
            </a:r>
            <a:r>
              <a:rPr lang="en-US" dirty="0"/>
              <a:t>put people at high, low or </a:t>
            </a:r>
            <a:r>
              <a:rPr lang="en-US" dirty="0" smtClean="0"/>
              <a:t>no risk </a:t>
            </a:r>
            <a:r>
              <a:rPr lang="en-US" dirty="0"/>
              <a:t>for STDs. </a:t>
            </a:r>
          </a:p>
        </p:txBody>
      </p:sp>
    </p:spTree>
    <p:extLst>
      <p:ext uri="{BB962C8B-B14F-4D97-AF65-F5344CB8AC3E}">
        <p14:creationId xmlns:p14="http://schemas.microsoft.com/office/powerpoint/2010/main" val="348578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b="1" dirty="0" smtClean="0"/>
              <a:t>Lesson 7.6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b="1" dirty="0"/>
              <a:t>I Am Who I Am: Understanding Gender Identity &amp; Sexual Orientation</a:t>
            </a:r>
          </a:p>
          <a:p>
            <a:r>
              <a:rPr lang="en-US" dirty="0" smtClean="0"/>
              <a:t>Define </a:t>
            </a:r>
            <a:r>
              <a:rPr lang="en-US" dirty="0"/>
              <a:t>the terms sexual orientation, gender identity and </a:t>
            </a:r>
            <a:r>
              <a:rPr lang="en-US" dirty="0" smtClean="0"/>
              <a:t>gender expression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Describe </a:t>
            </a:r>
            <a:r>
              <a:rPr lang="en-US" dirty="0"/>
              <a:t>how each term is different from the others.</a:t>
            </a:r>
          </a:p>
          <a:p>
            <a:r>
              <a:rPr lang="en-US" dirty="0" smtClean="0"/>
              <a:t>Name </a:t>
            </a:r>
            <a:r>
              <a:rPr lang="en-US" dirty="0"/>
              <a:t>at least two factual statements and two </a:t>
            </a:r>
            <a:r>
              <a:rPr lang="en-US" dirty="0" smtClean="0"/>
              <a:t>incorrect statements </a:t>
            </a:r>
            <a:r>
              <a:rPr lang="en-US" dirty="0"/>
              <a:t>about sexual orientation and gender.</a:t>
            </a:r>
          </a:p>
          <a:p>
            <a:r>
              <a:rPr lang="en-US" dirty="0" smtClean="0"/>
              <a:t>List </a:t>
            </a:r>
            <a:r>
              <a:rPr lang="en-US" dirty="0"/>
              <a:t>at least two respectful ways of communicating with or </a:t>
            </a:r>
            <a:r>
              <a:rPr lang="en-US" dirty="0" smtClean="0"/>
              <a:t>about LGBTQ </a:t>
            </a:r>
            <a:r>
              <a:rPr lang="en-US" dirty="0"/>
              <a:t>individuals. </a:t>
            </a:r>
          </a:p>
        </p:txBody>
      </p:sp>
    </p:spTree>
    <p:extLst>
      <p:ext uri="{BB962C8B-B14F-4D97-AF65-F5344CB8AC3E}">
        <p14:creationId xmlns:p14="http://schemas.microsoft.com/office/powerpoint/2010/main" val="73844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b="1" dirty="0" smtClean="0"/>
              <a:t>Lesson 7.9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dirty="0"/>
              <a:t>Let’s Talk About </a:t>
            </a:r>
            <a:r>
              <a:rPr lang="en-US" b="1" dirty="0" smtClean="0"/>
              <a:t>Sex</a:t>
            </a:r>
          </a:p>
          <a:p>
            <a:r>
              <a:rPr lang="en-US" dirty="0" smtClean="0"/>
              <a:t>Describe </a:t>
            </a:r>
            <a:r>
              <a:rPr lang="en-US" dirty="0"/>
              <a:t>three different types of communication people use.</a:t>
            </a:r>
          </a:p>
          <a:p>
            <a:r>
              <a:rPr lang="en-US" dirty="0" smtClean="0"/>
              <a:t>Demonstrate </a:t>
            </a:r>
            <a:r>
              <a:rPr lang="en-US" dirty="0"/>
              <a:t>how to effectively use assertive communication </a:t>
            </a:r>
            <a:r>
              <a:rPr lang="en-US" dirty="0" smtClean="0"/>
              <a:t>in relationships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844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b="1" dirty="0" smtClean="0"/>
              <a:t>Lesson 7.10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b="1" dirty="0"/>
              <a:t>Being The Change You Want To See In The </a:t>
            </a:r>
            <a:r>
              <a:rPr lang="en-US" b="1" dirty="0" smtClean="0"/>
              <a:t>World</a:t>
            </a:r>
          </a:p>
          <a:p>
            <a:r>
              <a:rPr lang="en-US" dirty="0" smtClean="0"/>
              <a:t>Describe </a:t>
            </a:r>
            <a:r>
              <a:rPr lang="en-US" dirty="0"/>
              <a:t>their own experiences of being disrespected and </a:t>
            </a:r>
            <a:r>
              <a:rPr lang="en-US" dirty="0" smtClean="0"/>
              <a:t>the impact </a:t>
            </a:r>
            <a:r>
              <a:rPr lang="en-US" dirty="0"/>
              <a:t>these experiences had on them. </a:t>
            </a:r>
            <a:endParaRPr lang="en-US" dirty="0" smtClean="0"/>
          </a:p>
          <a:p>
            <a:r>
              <a:rPr lang="en-US" dirty="0" smtClean="0"/>
              <a:t>List </a:t>
            </a:r>
            <a:r>
              <a:rPr lang="en-US" dirty="0"/>
              <a:t>at least two examples of ways in which people are </a:t>
            </a:r>
            <a:r>
              <a:rPr lang="en-US" dirty="0" smtClean="0"/>
              <a:t>treated respectfully </a:t>
            </a:r>
            <a:r>
              <a:rPr lang="en-US" dirty="0"/>
              <a:t>or disrespectfully because of their gender </a:t>
            </a:r>
            <a:r>
              <a:rPr lang="en-US" dirty="0" smtClean="0"/>
              <a:t>and/or sexual orientation.</a:t>
            </a:r>
          </a:p>
          <a:p>
            <a:r>
              <a:rPr lang="en-US" dirty="0" smtClean="0"/>
              <a:t>Describe </a:t>
            </a:r>
            <a:r>
              <a:rPr lang="en-US" dirty="0"/>
              <a:t>at least one situation in which a young person </a:t>
            </a:r>
            <a:r>
              <a:rPr lang="en-US" dirty="0" smtClean="0"/>
              <a:t>was discriminated </a:t>
            </a:r>
            <a:r>
              <a:rPr lang="en-US" dirty="0"/>
              <a:t>against because of their gender or </a:t>
            </a:r>
            <a:r>
              <a:rPr lang="en-US" dirty="0" smtClean="0"/>
              <a:t>sexual orientation</a:t>
            </a:r>
            <a:r>
              <a:rPr lang="en-US" dirty="0"/>
              <a:t>, and the steps they took to advocate for change </a:t>
            </a:r>
            <a:r>
              <a:rPr lang="en-US" dirty="0" smtClean="0"/>
              <a:t>that would </a:t>
            </a:r>
            <a:r>
              <a:rPr lang="en-US" dirty="0"/>
              <a:t>end that discrimination. </a:t>
            </a:r>
          </a:p>
        </p:txBody>
      </p:sp>
    </p:spTree>
    <p:extLst>
      <p:ext uri="{BB962C8B-B14F-4D97-AF65-F5344CB8AC3E}">
        <p14:creationId xmlns:p14="http://schemas.microsoft.com/office/powerpoint/2010/main" val="58448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b="1" dirty="0" smtClean="0"/>
              <a:t>Lesson 7.11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b="1" dirty="0"/>
              <a:t>Being Smart, Staying Safe </a:t>
            </a:r>
            <a:r>
              <a:rPr lang="en-US" b="1" dirty="0" smtClean="0"/>
              <a:t>Online</a:t>
            </a:r>
          </a:p>
          <a:p>
            <a:r>
              <a:rPr lang="en-US" dirty="0" smtClean="0"/>
              <a:t>Describe </a:t>
            </a:r>
            <a:r>
              <a:rPr lang="en-US" dirty="0"/>
              <a:t>positive aspects of online talking and messaging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Identify </a:t>
            </a:r>
            <a:r>
              <a:rPr lang="en-US" dirty="0"/>
              <a:t>examples of flirting and chatting that can </a:t>
            </a:r>
            <a:r>
              <a:rPr lang="en-US" dirty="0" smtClean="0"/>
              <a:t>be inappropriate </a:t>
            </a:r>
            <a:r>
              <a:rPr lang="en-US" dirty="0"/>
              <a:t>or </a:t>
            </a:r>
            <a:r>
              <a:rPr lang="en-US" dirty="0" smtClean="0"/>
              <a:t>risky.</a:t>
            </a:r>
          </a:p>
          <a:p>
            <a:r>
              <a:rPr lang="en-US" dirty="0" smtClean="0"/>
              <a:t>Demonstrate </a:t>
            </a:r>
            <a:r>
              <a:rPr lang="en-US" dirty="0"/>
              <a:t>an understanding of how to deal </a:t>
            </a:r>
            <a:r>
              <a:rPr lang="en-US" dirty="0" smtClean="0"/>
              <a:t>with uncomfortable </a:t>
            </a:r>
            <a:r>
              <a:rPr lang="en-US" dirty="0"/>
              <a:t>situations when communicating online.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99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b="1" dirty="0" smtClean="0"/>
              <a:t>Lesson 8.7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b="1" dirty="0" smtClean="0"/>
              <a:t>Warning </a:t>
            </a:r>
            <a:r>
              <a:rPr lang="en-US" b="1" dirty="0"/>
              <a:t>Signs: Understanding Sexual Abuse and Assault </a:t>
            </a:r>
            <a:endParaRPr lang="en-US" b="1" dirty="0" smtClean="0"/>
          </a:p>
          <a:p>
            <a:r>
              <a:rPr lang="en-US" dirty="0" smtClean="0"/>
              <a:t>Name </a:t>
            </a:r>
            <a:r>
              <a:rPr lang="en-US" dirty="0"/>
              <a:t>at least two different types of sexual assault.</a:t>
            </a:r>
          </a:p>
          <a:p>
            <a:r>
              <a:rPr lang="en-US" dirty="0" smtClean="0"/>
              <a:t>List </a:t>
            </a:r>
            <a:r>
              <a:rPr lang="en-US" dirty="0"/>
              <a:t>at least one example of each of the following: </a:t>
            </a:r>
            <a:r>
              <a:rPr lang="en-US" dirty="0" smtClean="0"/>
              <a:t>mutual consent</a:t>
            </a:r>
            <a:r>
              <a:rPr lang="en-US" dirty="0"/>
              <a:t>, unfair manipulation, threats and </a:t>
            </a:r>
            <a:r>
              <a:rPr lang="en-US" dirty="0" smtClean="0"/>
              <a:t>aggression.</a:t>
            </a:r>
          </a:p>
          <a:p>
            <a:r>
              <a:rPr lang="en-US" dirty="0" smtClean="0"/>
              <a:t>Describe </a:t>
            </a:r>
            <a:r>
              <a:rPr lang="en-US" dirty="0"/>
              <a:t>at least two possible impacts of a sexual </a:t>
            </a:r>
            <a:r>
              <a:rPr lang="en-US" dirty="0" smtClean="0"/>
              <a:t>assault or </a:t>
            </a:r>
            <a:r>
              <a:rPr lang="en-US" dirty="0"/>
              <a:t>abusive relationship on the person who was assaulted.</a:t>
            </a:r>
          </a:p>
          <a:p>
            <a:r>
              <a:rPr lang="en-US" dirty="0" smtClean="0"/>
              <a:t>Demonstrate </a:t>
            </a:r>
            <a:r>
              <a:rPr lang="en-US" dirty="0"/>
              <a:t>an understanding of how to report a </a:t>
            </a:r>
            <a:r>
              <a:rPr lang="en-US" dirty="0" smtClean="0"/>
              <a:t>sexual assault </a:t>
            </a:r>
            <a:r>
              <a:rPr lang="en-US" dirty="0"/>
              <a:t>or abusive relationship. </a:t>
            </a:r>
          </a:p>
        </p:txBody>
      </p:sp>
    </p:spTree>
    <p:extLst>
      <p:ext uri="{BB962C8B-B14F-4D97-AF65-F5344CB8AC3E}">
        <p14:creationId xmlns:p14="http://schemas.microsoft.com/office/powerpoint/2010/main" val="27655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b="1" dirty="0" smtClean="0"/>
              <a:t>Lesson 8.8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b="1" dirty="0"/>
              <a:t>Birth Control Basics </a:t>
            </a:r>
            <a:endParaRPr lang="en-US" b="1" dirty="0" smtClean="0"/>
          </a:p>
          <a:p>
            <a:r>
              <a:rPr lang="en-US" dirty="0" smtClean="0"/>
              <a:t>Describe </a:t>
            </a:r>
            <a:r>
              <a:rPr lang="en-US" dirty="0"/>
              <a:t>the impact of correct and consistent use of a </a:t>
            </a:r>
            <a:r>
              <a:rPr lang="en-US" dirty="0" smtClean="0"/>
              <a:t>birth control </a:t>
            </a:r>
            <a:r>
              <a:rPr lang="en-US" dirty="0"/>
              <a:t>method on how effective it is at preventing pregnancy.</a:t>
            </a:r>
          </a:p>
          <a:p>
            <a:r>
              <a:rPr lang="en-US" dirty="0" smtClean="0"/>
              <a:t>Correctly </a:t>
            </a:r>
            <a:r>
              <a:rPr lang="en-US" dirty="0"/>
              <a:t>recall that there is generally a gap between </a:t>
            </a:r>
            <a:r>
              <a:rPr lang="en-US" dirty="0" smtClean="0"/>
              <a:t>when a </a:t>
            </a:r>
            <a:r>
              <a:rPr lang="en-US" dirty="0"/>
              <a:t>person may start to have vaginal sex and when they </a:t>
            </a:r>
            <a:r>
              <a:rPr lang="en-US" dirty="0" smtClean="0"/>
              <a:t>may wish </a:t>
            </a:r>
            <a:r>
              <a:rPr lang="en-US" dirty="0"/>
              <a:t>to get pregnant, which makes using effective birth </a:t>
            </a:r>
            <a:r>
              <a:rPr lang="en-US" dirty="0" smtClean="0"/>
              <a:t>control important.</a:t>
            </a:r>
          </a:p>
          <a:p>
            <a:r>
              <a:rPr lang="en-US" dirty="0" smtClean="0"/>
              <a:t>State </a:t>
            </a:r>
            <a:r>
              <a:rPr lang="en-US" dirty="0"/>
              <a:t>correctly what emergency contraception is.</a:t>
            </a:r>
          </a:p>
        </p:txBody>
      </p:sp>
    </p:spTree>
    <p:extLst>
      <p:ext uri="{BB962C8B-B14F-4D97-AF65-F5344CB8AC3E}">
        <p14:creationId xmlns:p14="http://schemas.microsoft.com/office/powerpoint/2010/main" val="1727142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b="1" dirty="0" smtClean="0"/>
              <a:t>Lesson 8.9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dirty="0" smtClean="0"/>
              <a:t>Using </a:t>
            </a:r>
            <a:r>
              <a:rPr lang="en-US" b="1" dirty="0"/>
              <a:t>Condoms </a:t>
            </a:r>
            <a:r>
              <a:rPr lang="en-US" b="1" dirty="0" smtClean="0"/>
              <a:t>Effectively</a:t>
            </a:r>
          </a:p>
          <a:p>
            <a:r>
              <a:rPr lang="en-US" dirty="0" smtClean="0"/>
              <a:t>Condom demonstration</a:t>
            </a:r>
          </a:p>
          <a:p>
            <a:r>
              <a:rPr lang="en-US" dirty="0" smtClean="0"/>
              <a:t>Describe </a:t>
            </a:r>
            <a:r>
              <a:rPr lang="en-US" dirty="0"/>
              <a:t>correctly, and in order, the steps to using an </a:t>
            </a:r>
            <a:r>
              <a:rPr lang="en-US" dirty="0" smtClean="0"/>
              <a:t>external condom.</a:t>
            </a:r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how an internal condom is used. </a:t>
            </a:r>
          </a:p>
        </p:txBody>
      </p:sp>
    </p:spTree>
    <p:extLst>
      <p:ext uri="{BB962C8B-B14F-4D97-AF65-F5344CB8AC3E}">
        <p14:creationId xmlns:p14="http://schemas.microsoft.com/office/powerpoint/2010/main" val="2584144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and Sexual Orientation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588f331831263e79d0_lsm6bhq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30" t="455" r="-19413" b="7903"/>
          <a:stretch/>
        </p:blipFill>
        <p:spPr>
          <a:xfrm>
            <a:off x="87326" y="0"/>
            <a:ext cx="8599473" cy="699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Healthy Youth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As of January 1, 2016, students in CA must receive sexual health education that is…</a:t>
            </a:r>
          </a:p>
          <a:p>
            <a:endParaRPr lang="en-US" dirty="0" smtClean="0"/>
          </a:p>
          <a:p>
            <a:r>
              <a:rPr lang="en-US" dirty="0" smtClean="0"/>
              <a:t>Comprehensive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Unbiased,</a:t>
            </a:r>
          </a:p>
          <a:p>
            <a:r>
              <a:rPr lang="en-US" dirty="0" smtClean="0"/>
              <a:t>Medically </a:t>
            </a:r>
            <a:r>
              <a:rPr lang="en-US" dirty="0"/>
              <a:t>accurate, </a:t>
            </a:r>
            <a:endParaRPr lang="en-US" dirty="0" smtClean="0"/>
          </a:p>
          <a:p>
            <a:r>
              <a:rPr lang="en-US" dirty="0" smtClean="0"/>
              <a:t>Age-appropriate </a:t>
            </a:r>
          </a:p>
          <a:p>
            <a:endParaRPr lang="en-US" sz="2400" dirty="0" smtClean="0"/>
          </a:p>
          <a:p>
            <a:r>
              <a:rPr lang="en-US" sz="2400" dirty="0" smtClean="0"/>
              <a:t>At </a:t>
            </a:r>
            <a:r>
              <a:rPr lang="en-US" sz="2400" dirty="0"/>
              <a:t>least once in middle and high schools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LGBTQQ stand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esbian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</a:t>
            </a:r>
            <a:r>
              <a:rPr lang="en-US" dirty="0" smtClean="0"/>
              <a:t>ay</a:t>
            </a:r>
            <a:endParaRPr lang="en-US" dirty="0"/>
          </a:p>
          <a:p>
            <a:r>
              <a:rPr lang="en-US" dirty="0" smtClean="0">
                <a:solidFill>
                  <a:srgbClr val="3366FF"/>
                </a:solidFill>
              </a:rPr>
              <a:t>B</a:t>
            </a:r>
            <a:r>
              <a:rPr lang="en-US" dirty="0" smtClean="0"/>
              <a:t>isexual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T</a:t>
            </a:r>
            <a:r>
              <a:rPr lang="en-US" dirty="0" smtClean="0"/>
              <a:t>ransgender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Q</a:t>
            </a:r>
            <a:r>
              <a:rPr lang="en-US" dirty="0" smtClean="0"/>
              <a:t>uestioning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Q</a:t>
            </a:r>
            <a:r>
              <a:rPr lang="en-US" dirty="0" smtClean="0"/>
              <a:t>ueer </a:t>
            </a:r>
            <a:r>
              <a:rPr lang="en-US" dirty="0"/>
              <a:t>(a general term for someone who doesn't confine to the gender binary)</a:t>
            </a:r>
          </a:p>
        </p:txBody>
      </p:sp>
    </p:spTree>
    <p:extLst>
      <p:ext uri="{BB962C8B-B14F-4D97-AF65-F5344CB8AC3E}">
        <p14:creationId xmlns:p14="http://schemas.microsoft.com/office/powerpoint/2010/main" val="11319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Her, She, Hers</a:t>
            </a:r>
          </a:p>
          <a:p>
            <a:endParaRPr lang="en-US" dirty="0"/>
          </a:p>
          <a:p>
            <a:r>
              <a:rPr lang="en-US" dirty="0" smtClean="0"/>
              <a:t>He, His</a:t>
            </a:r>
            <a:r>
              <a:rPr lang="en-US" dirty="0"/>
              <a:t>, Him</a:t>
            </a:r>
          </a:p>
          <a:p>
            <a:endParaRPr lang="en-US" dirty="0"/>
          </a:p>
          <a:p>
            <a:r>
              <a:rPr lang="en-US" dirty="0"/>
              <a:t>Them, </a:t>
            </a:r>
            <a:r>
              <a:rPr lang="en-US" dirty="0" smtClean="0"/>
              <a:t>they, they’re </a:t>
            </a:r>
          </a:p>
          <a:p>
            <a:endParaRPr lang="en-US" dirty="0" smtClean="0"/>
          </a:p>
          <a:p>
            <a:r>
              <a:rPr lang="en-US" b="1" dirty="0" smtClean="0"/>
              <a:t>WHEN IN DOUBT JUST ASK!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48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447800"/>
            <a:ext cx="780288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sz="5800" b="1" dirty="0" smtClean="0"/>
              <a:t>Consent</a:t>
            </a:r>
            <a:r>
              <a:rPr lang="en-US" sz="5800" dirty="0" smtClean="0"/>
              <a:t> is when someone agrees, gives permission, or says yes enthusiastically to sexual activity with someone else.</a:t>
            </a:r>
          </a:p>
          <a:p>
            <a:r>
              <a:rPr lang="en-US" sz="5800" dirty="0" smtClean="0"/>
              <a:t>Asking for </a:t>
            </a:r>
            <a:r>
              <a:rPr lang="en-US" sz="5800" dirty="0"/>
              <a:t>consent works by checking in with the other person about the sexual activity </a:t>
            </a:r>
            <a:r>
              <a:rPr lang="en-US" sz="5800" dirty="0" smtClean="0"/>
              <a:t>a person is interested </a:t>
            </a:r>
            <a:r>
              <a:rPr lang="en-US" sz="5800" dirty="0"/>
              <a:t>in </a:t>
            </a:r>
            <a:r>
              <a:rPr lang="en-US" sz="5800" dirty="0" smtClean="0"/>
              <a:t>doing</a:t>
            </a:r>
            <a:r>
              <a:rPr lang="en-US" sz="5800" dirty="0"/>
              <a:t>.</a:t>
            </a:r>
            <a:endParaRPr lang="en-US" sz="5800" dirty="0" smtClean="0"/>
          </a:p>
          <a:p>
            <a:r>
              <a:rPr lang="en-US" sz="5800" dirty="0"/>
              <a:t>For any sexual activity to happen, </a:t>
            </a:r>
            <a:r>
              <a:rPr lang="en-US" sz="5800" b="1" i="1" dirty="0"/>
              <a:t>both</a:t>
            </a:r>
            <a:r>
              <a:rPr lang="en-US" sz="5800" dirty="0"/>
              <a:t> people need to consent, or say yes, willingly and freely. </a:t>
            </a:r>
            <a:endParaRPr lang="en-US" sz="5800" dirty="0" smtClean="0"/>
          </a:p>
          <a:p>
            <a:r>
              <a:rPr lang="en-US" sz="5800" dirty="0" smtClean="0"/>
              <a:t>Sexual </a:t>
            </a:r>
            <a:r>
              <a:rPr lang="en-US" sz="5800" dirty="0"/>
              <a:t>activity does not just </a:t>
            </a:r>
            <a:r>
              <a:rPr lang="en-US" sz="5800" dirty="0" smtClean="0"/>
              <a:t>mean sex, </a:t>
            </a:r>
            <a:r>
              <a:rPr lang="en-US" sz="5800" dirty="0"/>
              <a:t>it includes kissing, hugging, making out, cuddling, and touching someone’s body in a sexual way</a:t>
            </a:r>
            <a:r>
              <a:rPr lang="en-US" sz="5800" dirty="0" smtClean="0"/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 as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Tea as Consent</a:t>
            </a:r>
            <a:endParaRPr lang="en-US" dirty="0"/>
          </a:p>
        </p:txBody>
      </p:sp>
      <p:pic>
        <p:nvPicPr>
          <p:cNvPr id="1026" name="Picture 2" descr="Image result for tea as cons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657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Coercion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Coercion </a:t>
            </a:r>
            <a:r>
              <a:rPr lang="en-US" sz="3600" dirty="0"/>
              <a:t>is when someone pressures the other person to turn their “no” into a “yes”. </a:t>
            </a:r>
            <a:endParaRPr lang="en-US" sz="3600" dirty="0" smtClean="0"/>
          </a:p>
          <a:p>
            <a:pPr lvl="1"/>
            <a:r>
              <a:rPr lang="en-US" dirty="0" smtClean="0"/>
              <a:t>Make </a:t>
            </a:r>
            <a:r>
              <a:rPr lang="en-US" dirty="0"/>
              <a:t>you feel like you owe them — ex. Because you’re in a relationship, because you’ve had sex before, because they spent money on you or bought you a gift, because you go home with them</a:t>
            </a:r>
          </a:p>
          <a:p>
            <a:pPr lvl="1"/>
            <a:r>
              <a:rPr lang="en-US" dirty="0"/>
              <a:t>Give you compliments that sound extreme or insincere as an attempt to get you to agree to something</a:t>
            </a:r>
          </a:p>
          <a:p>
            <a:pPr lvl="1"/>
            <a:r>
              <a:rPr lang="en-US" dirty="0"/>
              <a:t>Badger you, yell at you or hold you down</a:t>
            </a:r>
          </a:p>
          <a:p>
            <a:pPr lvl="1"/>
            <a:r>
              <a:rPr lang="en-US" dirty="0"/>
              <a:t>Give you drugs and alcohol to loosen up your inhibitions </a:t>
            </a:r>
          </a:p>
          <a:p>
            <a:r>
              <a:rPr lang="en-US" sz="3600" dirty="0"/>
              <a:t>Can also include getting someone drunk or high in order to have sex with them. </a:t>
            </a:r>
          </a:p>
          <a:p>
            <a:pPr lvl="1"/>
            <a:r>
              <a:rPr lang="en-US" dirty="0"/>
              <a:t>Getting someone’s consent when they are not sober isn’t truly consent.</a:t>
            </a:r>
          </a:p>
          <a:p>
            <a:endParaRPr lang="en-US" dirty="0"/>
          </a:p>
          <a:p>
            <a:endParaRPr lang="en-US" dirty="0"/>
          </a:p>
          <a:p>
            <a:endParaRPr lang="en-US" sz="1300" i="1" dirty="0" smtClean="0"/>
          </a:p>
        </p:txBody>
      </p:sp>
    </p:spTree>
    <p:extLst>
      <p:ext uri="{BB962C8B-B14F-4D97-AF65-F5344CB8AC3E}">
        <p14:creationId xmlns:p14="http://schemas.microsoft.com/office/powerpoint/2010/main" val="14873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“Yes means Yes”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Law signed by Governor Jerry Brown in 2014</a:t>
            </a:r>
          </a:p>
          <a:p>
            <a:r>
              <a:rPr lang="en-US" sz="2800" dirty="0" smtClean="0"/>
              <a:t>California </a:t>
            </a:r>
            <a:r>
              <a:rPr lang="en-US" sz="2800" dirty="0"/>
              <a:t>has become the first U.S. state to define when "</a:t>
            </a:r>
            <a:r>
              <a:rPr lang="en-US" sz="2800" b="1" dirty="0"/>
              <a:t>yes means yes</a:t>
            </a:r>
            <a:r>
              <a:rPr lang="en-US" sz="2800" dirty="0"/>
              <a:t>" in sexual assault </a:t>
            </a:r>
            <a:r>
              <a:rPr lang="en-US" sz="2800" dirty="0" smtClean="0"/>
              <a:t>cases and provides a clear definition of when people agree to sex.</a:t>
            </a:r>
          </a:p>
          <a:p>
            <a:r>
              <a:rPr lang="en-US" sz="2800" dirty="0" smtClean="0"/>
              <a:t>"</a:t>
            </a:r>
            <a:r>
              <a:rPr lang="en-US" sz="2800" dirty="0"/>
              <a:t>Lack of protest or resistance does not </a:t>
            </a:r>
            <a:r>
              <a:rPr lang="en-US" sz="2800" b="1" dirty="0"/>
              <a:t>mean</a:t>
            </a:r>
            <a:r>
              <a:rPr lang="en-US" sz="2800" dirty="0"/>
              <a:t> consent," the </a:t>
            </a:r>
            <a:r>
              <a:rPr lang="en-US" sz="2800" b="1" dirty="0"/>
              <a:t>law</a:t>
            </a:r>
            <a:r>
              <a:rPr lang="en-US" sz="2800" dirty="0"/>
              <a:t> states, "nor does silence </a:t>
            </a:r>
            <a:r>
              <a:rPr lang="en-US" sz="2800" b="1" dirty="0"/>
              <a:t>mean</a:t>
            </a:r>
            <a:r>
              <a:rPr lang="en-US" sz="2800" dirty="0"/>
              <a:t> consent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22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Loveisrespect.org</a:t>
            </a:r>
          </a:p>
          <a:p>
            <a:r>
              <a:rPr lang="en-US" u="sng" dirty="0" smtClean="0">
                <a:hlinkClick r:id="rId2"/>
              </a:rPr>
              <a:t>www.thatsnotcool.com</a:t>
            </a:r>
            <a:endParaRPr lang="en-US" u="sng" dirty="0" smtClean="0"/>
          </a:p>
          <a:p>
            <a:r>
              <a:rPr lang="en-US" dirty="0" smtClean="0">
                <a:hlinkClick r:id="rId3"/>
              </a:rPr>
              <a:t>http://teenhealthsource.com/sex/sconsent/</a:t>
            </a:r>
            <a:endParaRPr lang="en-US" dirty="0" smtClean="0"/>
          </a:p>
          <a:p>
            <a:r>
              <a:rPr lang="en-US" i="1" dirty="0"/>
              <a:t>http://teentalk.ca/hot-topics/consent-2/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Trafficking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Trafficking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3560" cy="4868208"/>
          </a:xfrm>
        </p:spPr>
        <p:txBody>
          <a:bodyPr>
            <a:normAutofit/>
          </a:bodyPr>
          <a:lstStyle/>
          <a:p>
            <a:r>
              <a:rPr lang="en-US" dirty="0" smtClean="0"/>
              <a:t>What is Human Trafficking?</a:t>
            </a:r>
          </a:p>
          <a:p>
            <a:pPr lvl="1"/>
            <a:r>
              <a:rPr lang="en-US" dirty="0" smtClean="0"/>
              <a:t>Sex Trafficking </a:t>
            </a:r>
          </a:p>
          <a:p>
            <a:r>
              <a:rPr lang="en-US" dirty="0" smtClean="0"/>
              <a:t>Who is being trafficked? </a:t>
            </a:r>
          </a:p>
          <a:p>
            <a:pPr lvl="1"/>
            <a:r>
              <a:rPr lang="en-US" dirty="0" smtClean="0"/>
              <a:t>Almost every demographic (most vulnerable = young girls, transient youth, foster youth, LGBTQ youth, homeless population) </a:t>
            </a:r>
          </a:p>
          <a:p>
            <a:r>
              <a:rPr lang="en-US" dirty="0" smtClean="0"/>
              <a:t>How are they recruited? </a:t>
            </a:r>
          </a:p>
          <a:p>
            <a:pPr lvl="1"/>
            <a:r>
              <a:rPr lang="en-US" dirty="0" smtClean="0"/>
              <a:t>Romeo/“boyfriend” recruits young girl a few months into the relationship </a:t>
            </a:r>
          </a:p>
          <a:p>
            <a:pPr lvl="1"/>
            <a:r>
              <a:rPr lang="en-US" dirty="0" smtClean="0"/>
              <a:t>Gangs </a:t>
            </a:r>
          </a:p>
          <a:p>
            <a:pPr lvl="1"/>
            <a:r>
              <a:rPr lang="en-US" dirty="0" smtClean="0"/>
              <a:t>Online (social media) </a:t>
            </a:r>
          </a:p>
          <a:p>
            <a:pPr lvl="1"/>
            <a:r>
              <a:rPr lang="en-US" dirty="0" smtClean="0"/>
              <a:t>Clubs or Bars </a:t>
            </a:r>
          </a:p>
          <a:p>
            <a:pPr lvl="1"/>
            <a:r>
              <a:rPr lang="en-US" dirty="0" smtClean="0"/>
              <a:t>Schools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Healthy Youth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Topics </a:t>
            </a:r>
            <a:r>
              <a:rPr lang="en-US" dirty="0"/>
              <a:t>to be covered include:</a:t>
            </a:r>
          </a:p>
          <a:p>
            <a:pPr lvl="1"/>
            <a:r>
              <a:rPr lang="en-US" dirty="0"/>
              <a:t>Value of delaying sexual activity</a:t>
            </a:r>
          </a:p>
          <a:p>
            <a:pPr lvl="1"/>
            <a:r>
              <a:rPr lang="en-US" dirty="0"/>
              <a:t>All FDA-approved methods of preventing pregnancy and HIV/STDs</a:t>
            </a:r>
          </a:p>
          <a:p>
            <a:pPr lvl="2"/>
            <a:r>
              <a:rPr lang="en-US" dirty="0" err="1"/>
              <a:t>PrEP</a:t>
            </a:r>
            <a:r>
              <a:rPr lang="en-US" dirty="0"/>
              <a:t> and PEP</a:t>
            </a:r>
          </a:p>
          <a:p>
            <a:pPr lvl="1"/>
            <a:r>
              <a:rPr lang="en-US" dirty="0"/>
              <a:t>Knowledge and skills to form healthy relationships</a:t>
            </a:r>
          </a:p>
          <a:p>
            <a:pPr lvl="1"/>
            <a:r>
              <a:rPr lang="en-US" dirty="0"/>
              <a:t>All three pregnancy options</a:t>
            </a:r>
          </a:p>
          <a:p>
            <a:pPr lvl="1"/>
            <a:r>
              <a:rPr lang="en-US" dirty="0" smtClean="0"/>
              <a:t>Sexual </a:t>
            </a:r>
            <a:r>
              <a:rPr lang="en-US" dirty="0"/>
              <a:t>harassment, sexual assault, adolescent relationship abuse and sex trafficking</a:t>
            </a:r>
          </a:p>
          <a:p>
            <a:pPr lvl="1"/>
            <a:r>
              <a:rPr lang="en-US" dirty="0"/>
              <a:t>Affirmative recognition of different sexual orientations</a:t>
            </a:r>
          </a:p>
          <a:p>
            <a:pPr lvl="1"/>
            <a:r>
              <a:rPr lang="en-US" dirty="0"/>
              <a:t>Gender, gender expression, gender identify and harm of negative gender </a:t>
            </a:r>
            <a:r>
              <a:rPr lang="en-US" dirty="0" smtClean="0"/>
              <a:t>stereotypes</a:t>
            </a:r>
          </a:p>
          <a:p>
            <a:pPr lvl="1"/>
            <a:r>
              <a:rPr lang="en-US" dirty="0"/>
              <a:t>Local resources and laws</a:t>
            </a:r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Trafficking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Where is this happening?</a:t>
            </a:r>
          </a:p>
          <a:p>
            <a:pPr lvl="1"/>
            <a:r>
              <a:rPr lang="en-US" sz="2800" dirty="0" smtClean="0"/>
              <a:t>Major port cities all around the world </a:t>
            </a:r>
          </a:p>
          <a:p>
            <a:pPr lvl="1"/>
            <a:r>
              <a:rPr lang="en-US" sz="2800" dirty="0" smtClean="0"/>
              <a:t>In the US </a:t>
            </a:r>
          </a:p>
          <a:p>
            <a:pPr lvl="2"/>
            <a:r>
              <a:rPr lang="en-US" sz="2400" dirty="0" smtClean="0"/>
              <a:t>Texas, California and New York </a:t>
            </a:r>
          </a:p>
          <a:p>
            <a:pPr lvl="1"/>
            <a:r>
              <a:rPr lang="en-US" sz="2800" dirty="0" smtClean="0"/>
              <a:t>CA one of the worst offenders </a:t>
            </a:r>
          </a:p>
          <a:p>
            <a:pPr lvl="2"/>
            <a:r>
              <a:rPr lang="en-US" sz="2400" dirty="0" smtClean="0"/>
              <a:t>San Francisco, Los Angeles, San Diego </a:t>
            </a:r>
          </a:p>
          <a:p>
            <a:pPr lvl="2"/>
            <a:r>
              <a:rPr lang="en-US" sz="2400" dirty="0" smtClean="0"/>
              <a:t>Multiple entries and exits out of the cities </a:t>
            </a:r>
          </a:p>
          <a:p>
            <a:pPr lvl="2"/>
            <a:r>
              <a:rPr lang="en-US" sz="2400" dirty="0" smtClean="0"/>
              <a:t>Easy to hide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Trafficking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399"/>
            <a:ext cx="8435009" cy="4790661"/>
          </a:xfrm>
        </p:spPr>
        <p:txBody>
          <a:bodyPr>
            <a:noAutofit/>
          </a:bodyPr>
          <a:lstStyle/>
          <a:p>
            <a:r>
              <a:rPr lang="en-US" sz="2800" dirty="0"/>
              <a:t> When to get help and how to ID someone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dirty="0" smtClean="0"/>
              <a:t>Much older boyfriend or girlfriend (or friends)</a:t>
            </a:r>
          </a:p>
          <a:p>
            <a:pPr lvl="1"/>
            <a:r>
              <a:rPr lang="en-US" sz="2400" dirty="0" smtClean="0"/>
              <a:t>Lack of ID </a:t>
            </a:r>
          </a:p>
          <a:p>
            <a:pPr lvl="1"/>
            <a:r>
              <a:rPr lang="en-US" sz="2400" dirty="0" smtClean="0"/>
              <a:t>Often seen at the ER multiple times for similar aliment </a:t>
            </a:r>
          </a:p>
          <a:p>
            <a:pPr lvl="1"/>
            <a:r>
              <a:rPr lang="en-US" sz="2400" dirty="0" smtClean="0"/>
              <a:t>Physical abuse </a:t>
            </a:r>
          </a:p>
          <a:p>
            <a:pPr lvl="1"/>
            <a:r>
              <a:rPr lang="en-US" sz="2400" dirty="0" smtClean="0"/>
              <a:t>Signs of branding or tattoos </a:t>
            </a:r>
          </a:p>
          <a:p>
            <a:pPr lvl="1"/>
            <a:r>
              <a:rPr lang="en-US" sz="2400" dirty="0" smtClean="0"/>
              <a:t>Unusually fearful and submissive </a:t>
            </a:r>
          </a:p>
          <a:p>
            <a:pPr lvl="1"/>
            <a:r>
              <a:rPr lang="en-US" sz="2400" dirty="0" smtClean="0"/>
              <a:t>Chronic depression and exhaustion </a:t>
            </a:r>
          </a:p>
          <a:p>
            <a:pPr lvl="1"/>
            <a:r>
              <a:rPr lang="en-US" sz="2400" dirty="0" smtClean="0"/>
              <a:t>Hostile, hyper-vigilant or anxious demeanor </a:t>
            </a:r>
          </a:p>
          <a:p>
            <a:pPr lvl="1"/>
            <a:r>
              <a:rPr lang="en-US" sz="2400" dirty="0" smtClean="0"/>
              <a:t>Not in school at all or very little 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60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Trafficking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to get help? </a:t>
            </a:r>
            <a:r>
              <a:rPr lang="en-US" sz="2800" b="1" dirty="0" smtClean="0"/>
              <a:t>Polaris </a:t>
            </a:r>
          </a:p>
          <a:p>
            <a:r>
              <a:rPr lang="en-US" sz="2800" dirty="0" smtClean="0"/>
              <a:t>Call or text </a:t>
            </a:r>
          </a:p>
          <a:p>
            <a:pPr lvl="1"/>
            <a:r>
              <a:rPr lang="en-US" sz="2400" b="1" dirty="0"/>
              <a:t>1 (888) </a:t>
            </a:r>
            <a:r>
              <a:rPr lang="en-US" sz="2400" b="1" dirty="0" smtClean="0"/>
              <a:t>373-7888</a:t>
            </a:r>
          </a:p>
          <a:p>
            <a:pPr lvl="1"/>
            <a:r>
              <a:rPr lang="en-US" sz="2400" b="1" dirty="0"/>
              <a:t>SMS: </a:t>
            </a:r>
            <a:r>
              <a:rPr lang="en-US" sz="2400" dirty="0"/>
              <a:t>233733 (Text "HELP" or "INFO")</a:t>
            </a:r>
          </a:p>
          <a:p>
            <a:pPr lvl="1"/>
            <a:r>
              <a:rPr lang="en-US" sz="2400" b="1" dirty="0"/>
              <a:t>Hours: </a:t>
            </a:r>
            <a:r>
              <a:rPr lang="en-US" sz="2400" dirty="0"/>
              <a:t>24 hours, 7 days a week</a:t>
            </a:r>
          </a:p>
          <a:p>
            <a:pPr lvl="1"/>
            <a:r>
              <a:rPr lang="en-US" sz="2400" b="1" dirty="0"/>
              <a:t>Languages: </a:t>
            </a:r>
            <a:r>
              <a:rPr lang="en-US" sz="2400" dirty="0"/>
              <a:t>English, Spanish and 200 more languages</a:t>
            </a:r>
          </a:p>
          <a:p>
            <a:pPr lvl="1"/>
            <a:r>
              <a:rPr lang="en-US" sz="2400" b="1" dirty="0"/>
              <a:t>Website: </a:t>
            </a:r>
            <a:r>
              <a:rPr lang="en-US" sz="2400" b="1" dirty="0" smtClean="0">
                <a:hlinkClick r:id="rId3"/>
              </a:rPr>
              <a:t>traffickingresourcecenter.org</a:t>
            </a:r>
            <a:endParaRPr lang="en-US" sz="2400" b="1" dirty="0" smtClean="0"/>
          </a:p>
          <a:p>
            <a:r>
              <a:rPr lang="en-US" sz="2800" dirty="0" smtClean="0"/>
              <a:t>Minor call Child Protective Services 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263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and societal perceptions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1676400"/>
            <a:ext cx="7851829" cy="477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New HIV Diagnoses in the United States for the Most-Affected Subpopulations, 2015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  </a:t>
            </a:r>
            <a:endParaRPr kumimoji="0" lang="en-US" sz="15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ato"/>
              <a:cs typeface="Arial" pitchFamily="34" charset="0"/>
            </a:endParaRPr>
          </a:p>
        </p:txBody>
      </p:sp>
      <p:pic>
        <p:nvPicPr>
          <p:cNvPr id="1026" name="Picture 2" descr=" This bar chart shows new HIV diagnoses in the United States in 2015 for the most-affected subpopulations. Black men who have sex with men = 10,315; white men who have sex with men = 7,570; Hispanic/Latino men who have sex with men = 7,013; black heterosexual women = 4,142; black heterosexual men = 1,926; Hispanic/Latina heterosexual women = 1,010; white heterosexual women = 968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2" y="2155369"/>
            <a:ext cx="8856975" cy="34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6127" y="5676570"/>
            <a:ext cx="4691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www.cdc.gov/hiv/statistics/overview/ataglance.html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940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HIV and societal </a:t>
            </a:r>
            <a:r>
              <a:rPr lang="en-US" dirty="0" smtClean="0"/>
              <a:t>perceptions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59446"/>
          </a:xfrm>
        </p:spPr>
        <p:txBody>
          <a:bodyPr>
            <a:normAutofit/>
          </a:bodyPr>
          <a:lstStyle/>
          <a:p>
            <a:r>
              <a:rPr lang="en-US" dirty="0"/>
              <a:t>HIV (Human Immunodeficiency Virus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Blood, Semen, Pre-ejaculate, breast milk, vaginal fluid, anal fluid </a:t>
            </a:r>
          </a:p>
          <a:p>
            <a:r>
              <a:rPr lang="en-US" dirty="0" smtClean="0"/>
              <a:t>History</a:t>
            </a:r>
            <a:endParaRPr lang="en-US" dirty="0"/>
          </a:p>
          <a:p>
            <a:pPr lvl="1"/>
            <a:r>
              <a:rPr lang="en-US" dirty="0" smtClean="0"/>
              <a:t>1981 CDC believes this marks the beginning of the AIDS epidemic </a:t>
            </a:r>
          </a:p>
          <a:p>
            <a:pPr lvl="2"/>
            <a:r>
              <a:rPr lang="en-US" dirty="0" smtClean="0"/>
              <a:t>Believed </a:t>
            </a:r>
            <a:r>
              <a:rPr lang="en-US" dirty="0"/>
              <a:t>to be a disease that only affected gay </a:t>
            </a:r>
            <a:r>
              <a:rPr lang="en-US" dirty="0" smtClean="0"/>
              <a:t>men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1985 First time the epidemic mentioned publically by the president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Patient Zero </a:t>
            </a:r>
            <a:r>
              <a:rPr lang="en-US" dirty="0" smtClean="0"/>
              <a:t>myth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and societal perceptions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8" y="1676400"/>
            <a:ext cx="6270171" cy="498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6200001"/>
            <a:ext cx="2405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smtClean="0">
                <a:latin typeface="Raleway" charset="0"/>
                <a:hlinkClick r:id="rId3"/>
              </a:rPr>
              <a:t>SanDiegoCounty.gov</a:t>
            </a:r>
            <a:endParaRPr lang="en-US" sz="1200" dirty="0">
              <a:latin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9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SYHC fits in…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SYHC fits in…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Presentations by trained Health Educators</a:t>
            </a:r>
          </a:p>
          <a:p>
            <a:pPr>
              <a:lnSpc>
                <a:spcPct val="150000"/>
              </a:lnSpc>
            </a:pPr>
            <a:r>
              <a:rPr lang="en-US" dirty="0"/>
              <a:t>Programs to support the youth at school sites</a:t>
            </a:r>
          </a:p>
          <a:p>
            <a:pPr>
              <a:lnSpc>
                <a:spcPct val="150000"/>
              </a:lnSpc>
            </a:pPr>
            <a:r>
              <a:rPr lang="en-US" dirty="0"/>
              <a:t>Curriculum Support </a:t>
            </a:r>
          </a:p>
          <a:p>
            <a:pPr>
              <a:lnSpc>
                <a:spcPct val="150000"/>
              </a:lnSpc>
            </a:pPr>
            <a:r>
              <a:rPr lang="en-US" dirty="0"/>
              <a:t>Resources</a:t>
            </a:r>
          </a:p>
          <a:p>
            <a:pPr>
              <a:lnSpc>
                <a:spcPct val="150000"/>
              </a:lnSpc>
            </a:pPr>
            <a:r>
              <a:rPr lang="en-US" dirty="0"/>
              <a:t>Teen Clinic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2800" dirty="0"/>
              <a:t>The Reproductive System: Anatomy and Physiology </a:t>
            </a:r>
            <a:endParaRPr lang="en-US" sz="2800" dirty="0" smtClean="0"/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Family Planning: Contraceptive </a:t>
            </a:r>
            <a:r>
              <a:rPr lang="en-US" sz="2800" dirty="0" smtClean="0"/>
              <a:t>Methods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Sexually Transmitted Infections (STIs) </a:t>
            </a:r>
            <a:r>
              <a:rPr lang="en-US" sz="2800" dirty="0" smtClean="0"/>
              <a:t>including HIV 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Healthy Relationships and Harassment, including </a:t>
            </a:r>
            <a:r>
              <a:rPr lang="en-US" sz="2800" dirty="0" smtClean="0"/>
              <a:t>bullying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Sexual Assault </a:t>
            </a:r>
            <a:endParaRPr lang="en-US" sz="2800" dirty="0" smtClean="0"/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Substance Abuse </a:t>
            </a:r>
            <a:endParaRPr lang="en-US" sz="2800" dirty="0" smtClean="0"/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Stress management </a:t>
            </a:r>
            <a:endParaRPr lang="en-US" sz="2800" dirty="0" smtClean="0"/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Nutrition and Fitness </a:t>
            </a:r>
            <a:endParaRPr lang="en-US" sz="2800" dirty="0" smtClean="0"/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Sexual Orientation and Gender Identity </a:t>
            </a:r>
          </a:p>
          <a:p>
            <a:pPr lvl="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Consent laws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 smtClean="0"/>
              <a:t>Tara Beeston, MPH</a:t>
            </a:r>
          </a:p>
          <a:p>
            <a:pPr marL="114300" indent="0">
              <a:buNone/>
            </a:pPr>
            <a:r>
              <a:rPr lang="en-US" dirty="0" smtClean="0"/>
              <a:t>STD Prevention Program Manager</a:t>
            </a:r>
          </a:p>
          <a:p>
            <a:pPr marL="114300" indent="0">
              <a:buNone/>
            </a:pPr>
            <a:r>
              <a:rPr lang="en-US" dirty="0" smtClean="0"/>
              <a:t>County of San Diego, Health and Human Services Agency</a:t>
            </a:r>
          </a:p>
          <a:p>
            <a:pPr marL="114300" indent="0">
              <a:buNone/>
            </a:pPr>
            <a:r>
              <a:rPr lang="en-US" dirty="0" smtClean="0">
                <a:hlinkClick r:id="rId2"/>
              </a:rPr>
              <a:t>Tara.Beeston@sdcounty.ca.gov</a:t>
            </a:r>
            <a:r>
              <a:rPr lang="en-US" dirty="0" smtClean="0"/>
              <a:t>, 619 293 4744</a:t>
            </a:r>
          </a:p>
          <a:p>
            <a:pPr marL="411480" lvl="1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Jessica Chapman, MA </a:t>
            </a:r>
          </a:p>
          <a:p>
            <a:pPr marL="109728" indent="0">
              <a:buNone/>
            </a:pPr>
            <a:r>
              <a:rPr lang="en-US" dirty="0"/>
              <a:t>Program Supervisor</a:t>
            </a:r>
          </a:p>
          <a:p>
            <a:pPr marL="109728" indent="0">
              <a:buNone/>
            </a:pPr>
            <a:r>
              <a:rPr lang="en-US" dirty="0">
                <a:hlinkClick r:id="rId3"/>
              </a:rPr>
              <a:t>Jessica.Chapman@syhc.org</a:t>
            </a:r>
            <a:r>
              <a:rPr lang="en-US" dirty="0"/>
              <a:t> </a:t>
            </a:r>
          </a:p>
          <a:p>
            <a:pPr marL="109728" indent="0">
              <a:buNone/>
            </a:pPr>
            <a:r>
              <a:rPr lang="en-US" dirty="0"/>
              <a:t>Phone: (619) 662-4100 ext. 2906 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Ilana Brongiel, MPH</a:t>
            </a:r>
          </a:p>
          <a:p>
            <a:pPr marL="109728" indent="0">
              <a:buNone/>
            </a:pPr>
            <a:r>
              <a:rPr lang="en-US" dirty="0"/>
              <a:t>Program Manager </a:t>
            </a:r>
          </a:p>
          <a:p>
            <a:pPr marL="109728" indent="0">
              <a:buNone/>
            </a:pPr>
            <a:r>
              <a:rPr lang="en-US" dirty="0">
                <a:hlinkClick r:id="rId4"/>
              </a:rPr>
              <a:t>igoldberg@syhc.org</a:t>
            </a:r>
            <a:r>
              <a:rPr lang="en-US" dirty="0"/>
              <a:t> </a:t>
            </a:r>
          </a:p>
          <a:p>
            <a:pPr marL="109728" indent="0">
              <a:buNone/>
            </a:pPr>
            <a:r>
              <a:rPr lang="en-US" dirty="0"/>
              <a:t>Phone: (619) 205-6347</a:t>
            </a:r>
          </a:p>
        </p:txBody>
      </p:sp>
    </p:spTree>
    <p:extLst>
      <p:ext uri="{BB962C8B-B14F-4D97-AF65-F5344CB8AC3E}">
        <p14:creationId xmlns:p14="http://schemas.microsoft.com/office/powerpoint/2010/main" val="18977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Consent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California </a:t>
            </a:r>
            <a:r>
              <a:rPr lang="en-US" dirty="0"/>
              <a:t>law allows minors under the age of 18 to obtain certain services without parent’s </a:t>
            </a:r>
            <a:r>
              <a:rPr lang="en-US" dirty="0" smtClean="0"/>
              <a:t>consent. </a:t>
            </a:r>
            <a:endParaRPr lang="en-US" dirty="0"/>
          </a:p>
          <a:p>
            <a:pPr lvl="1"/>
            <a:r>
              <a:rPr lang="en-US" dirty="0" smtClean="0"/>
              <a:t>Minors of any age may </a:t>
            </a:r>
            <a:r>
              <a:rPr lang="en-US" dirty="0"/>
              <a:t>receive services related to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Pregnancy and pregnancy related care &amp; prevention</a:t>
            </a:r>
          </a:p>
          <a:p>
            <a:pPr lvl="1"/>
            <a:r>
              <a:rPr lang="en-US" dirty="0"/>
              <a:t>Family planning services</a:t>
            </a:r>
          </a:p>
          <a:p>
            <a:pPr lvl="1"/>
            <a:r>
              <a:rPr lang="en-US" dirty="0"/>
              <a:t>Sexual assault services</a:t>
            </a:r>
          </a:p>
          <a:p>
            <a:pPr lvl="0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Consent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addition, if they are over 12 years of age they are able to receive:</a:t>
            </a:r>
          </a:p>
          <a:p>
            <a:pPr lvl="1"/>
            <a:r>
              <a:rPr lang="en-US" dirty="0" smtClean="0"/>
              <a:t>Sexually transmitted diseases treatment and prevention</a:t>
            </a:r>
          </a:p>
          <a:p>
            <a:pPr lvl="2"/>
            <a:r>
              <a:rPr lang="en-US" dirty="0" smtClean="0"/>
              <a:t>HPV vaccination and </a:t>
            </a:r>
            <a:r>
              <a:rPr lang="en-US" dirty="0" err="1" smtClean="0"/>
              <a:t>PrEP</a:t>
            </a:r>
            <a:endParaRPr lang="en-US" dirty="0" smtClean="0"/>
          </a:p>
          <a:p>
            <a:pPr lvl="1"/>
            <a:r>
              <a:rPr lang="en-US" dirty="0" smtClean="0"/>
              <a:t>Certain drug and alcohol abuse treatment/counseling</a:t>
            </a:r>
          </a:p>
          <a:p>
            <a:pPr lvl="1"/>
            <a:r>
              <a:rPr lang="en-US" dirty="0" smtClean="0"/>
              <a:t>Mental health outpatient care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9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Consent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California law allows minors in grades 7-12 to leave campus during school hours if they need any confidential health services. </a:t>
            </a:r>
          </a:p>
          <a:p>
            <a:r>
              <a:rPr lang="en-US" sz="2800" dirty="0" smtClean="0"/>
              <a:t>By law parents cannot be notified of this absence.</a:t>
            </a:r>
          </a:p>
          <a:p>
            <a:r>
              <a:rPr lang="en-US" sz="2800" dirty="0" smtClean="0"/>
              <a:t>School shall not be held liable. 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Minors who would like to receive these services should go to the closest clinic and ask for minor consent services. The California Family PACT Program and/or </a:t>
            </a:r>
            <a:r>
              <a:rPr lang="en-US" dirty="0" err="1" smtClean="0"/>
              <a:t>Medi</a:t>
            </a:r>
            <a:r>
              <a:rPr lang="en-US" dirty="0" smtClean="0"/>
              <a:t>-Cal </a:t>
            </a:r>
            <a:r>
              <a:rPr lang="en-US" i="1" dirty="0" smtClean="0"/>
              <a:t>may</a:t>
            </a:r>
            <a:r>
              <a:rPr lang="en-US" dirty="0" smtClean="0"/>
              <a:t> cover some or all of these confidential minor consent services.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t="16527" r="10829" b="4736"/>
          <a:stretch/>
        </p:blipFill>
        <p:spPr bwMode="auto">
          <a:xfrm>
            <a:off x="761999" y="1676400"/>
            <a:ext cx="7748337" cy="4499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09600" y="533400"/>
            <a:ext cx="7900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Curriculum &amp; Lesson Plans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579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b="1" dirty="0" smtClean="0"/>
              <a:t>Lesson 7.3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dirty="0"/>
              <a:t>Reproduction Basics: Fertility &amp; Menstrual </a:t>
            </a:r>
            <a:r>
              <a:rPr lang="en-US" b="1" dirty="0" smtClean="0"/>
              <a:t>Cycle</a:t>
            </a:r>
          </a:p>
          <a:p>
            <a:r>
              <a:rPr lang="en-US" dirty="0" smtClean="0"/>
              <a:t>Describe </a:t>
            </a:r>
            <a:r>
              <a:rPr lang="en-US" dirty="0"/>
              <a:t>the process of human reproduction by </a:t>
            </a:r>
            <a:r>
              <a:rPr lang="en-US" dirty="0" smtClean="0"/>
              <a:t>identifying the </a:t>
            </a:r>
            <a:r>
              <a:rPr lang="en-US" dirty="0"/>
              <a:t>correct order of the steps involved with conception.</a:t>
            </a:r>
          </a:p>
          <a:p>
            <a:r>
              <a:rPr lang="en-US" dirty="0" smtClean="0"/>
              <a:t>Define </a:t>
            </a:r>
            <a:r>
              <a:rPr lang="en-US" dirty="0"/>
              <a:t>sexual intercourse. </a:t>
            </a:r>
          </a:p>
        </p:txBody>
      </p:sp>
    </p:spTree>
    <p:extLst>
      <p:ext uri="{BB962C8B-B14F-4D97-AF65-F5344CB8AC3E}">
        <p14:creationId xmlns:p14="http://schemas.microsoft.com/office/powerpoint/2010/main" val="3036324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1607</Words>
  <Application>Microsoft Office PowerPoint</Application>
  <PresentationFormat>On-screen Show (4:3)</PresentationFormat>
  <Paragraphs>258</Paragraphs>
  <Slides>40</Slides>
  <Notes>5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Apothecary</vt:lpstr>
      <vt:lpstr>Sweetwater Union HS district Sexual Health Education</vt:lpstr>
      <vt:lpstr>California Healthy Youth Act</vt:lpstr>
      <vt:lpstr>California Healthy Youth Act</vt:lpstr>
      <vt:lpstr>Minor Consent laws</vt:lpstr>
      <vt:lpstr>Minor Consent Laws</vt:lpstr>
      <vt:lpstr>Minor Consent Laws</vt:lpstr>
      <vt:lpstr>Minor Consent Laws</vt:lpstr>
      <vt:lpstr>PowerPoint Presentation</vt:lpstr>
      <vt:lpstr>Lesson 7.3</vt:lpstr>
      <vt:lpstr>Lesson 7.5</vt:lpstr>
      <vt:lpstr>Lesson 7.6</vt:lpstr>
      <vt:lpstr>Lesson 7.9</vt:lpstr>
      <vt:lpstr>Lesson 7.10</vt:lpstr>
      <vt:lpstr>Lesson 7.11</vt:lpstr>
      <vt:lpstr>Lesson 8.7</vt:lpstr>
      <vt:lpstr>Lesson 8.8</vt:lpstr>
      <vt:lpstr>Lesson 8.9</vt:lpstr>
      <vt:lpstr>Gender and Sexual Orientation</vt:lpstr>
      <vt:lpstr>PowerPoint Presentation</vt:lpstr>
      <vt:lpstr>What does LGBTQQ stand for?</vt:lpstr>
      <vt:lpstr>Pronouns</vt:lpstr>
      <vt:lpstr>PowerPoint Presentation</vt:lpstr>
      <vt:lpstr>Consent</vt:lpstr>
      <vt:lpstr>Tea as consent</vt:lpstr>
      <vt:lpstr>Coercion </vt:lpstr>
      <vt:lpstr>“Yes means Yes”</vt:lpstr>
      <vt:lpstr>Resources</vt:lpstr>
      <vt:lpstr>Sex Trafficking</vt:lpstr>
      <vt:lpstr>Human Trafficking</vt:lpstr>
      <vt:lpstr>Human Trafficking</vt:lpstr>
      <vt:lpstr>Human Trafficking </vt:lpstr>
      <vt:lpstr>Human Trafficking </vt:lpstr>
      <vt:lpstr>HIV</vt:lpstr>
      <vt:lpstr>HIV and societal perceptions</vt:lpstr>
      <vt:lpstr>HIV and societal perceptions</vt:lpstr>
      <vt:lpstr>HIV and societal perceptions</vt:lpstr>
      <vt:lpstr>Where SYHC fits in…</vt:lpstr>
      <vt:lpstr>Where SYHC fits in…</vt:lpstr>
      <vt:lpstr>Presentations </vt:lpstr>
      <vt:lpstr>Questions</vt:lpstr>
    </vt:vector>
  </TitlesOfParts>
  <Company>The County of San Diego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TBeeston</dc:creator>
  <cp:lastModifiedBy>Windows User</cp:lastModifiedBy>
  <cp:revision>29</cp:revision>
  <dcterms:created xsi:type="dcterms:W3CDTF">2017-01-26T22:17:47Z</dcterms:created>
  <dcterms:modified xsi:type="dcterms:W3CDTF">2017-05-23T15:57:21Z</dcterms:modified>
</cp:coreProperties>
</file>